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handoutMasterIdLst>
    <p:handoutMasterId r:id="rId37"/>
  </p:handoutMasterIdLst>
  <p:sldIdLst>
    <p:sldId id="256" r:id="rId2"/>
    <p:sldId id="272" r:id="rId3"/>
    <p:sldId id="257" r:id="rId4"/>
    <p:sldId id="261" r:id="rId5"/>
    <p:sldId id="260" r:id="rId6"/>
    <p:sldId id="259" r:id="rId7"/>
    <p:sldId id="263" r:id="rId8"/>
    <p:sldId id="262" r:id="rId9"/>
    <p:sldId id="264" r:id="rId10"/>
    <p:sldId id="265" r:id="rId11"/>
    <p:sldId id="274" r:id="rId12"/>
    <p:sldId id="275" r:id="rId13"/>
    <p:sldId id="276" r:id="rId14"/>
    <p:sldId id="277" r:id="rId15"/>
    <p:sldId id="278" r:id="rId16"/>
    <p:sldId id="279" r:id="rId17"/>
    <p:sldId id="280" r:id="rId18"/>
    <p:sldId id="281" r:id="rId19"/>
    <p:sldId id="282" r:id="rId20"/>
    <p:sldId id="284" r:id="rId21"/>
    <p:sldId id="285" r:id="rId22"/>
    <p:sldId id="286" r:id="rId23"/>
    <p:sldId id="287" r:id="rId24"/>
    <p:sldId id="288" r:id="rId25"/>
    <p:sldId id="289" r:id="rId26"/>
    <p:sldId id="290" r:id="rId27"/>
    <p:sldId id="291" r:id="rId28"/>
    <p:sldId id="292" r:id="rId29"/>
    <p:sldId id="267" r:id="rId30"/>
    <p:sldId id="268" r:id="rId31"/>
    <p:sldId id="269" r:id="rId32"/>
    <p:sldId id="271" r:id="rId33"/>
    <p:sldId id="270" r:id="rId34"/>
    <p:sldId id="273" r:id="rId35"/>
    <p:sldId id="258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985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35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8" y="6528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>
                <a:solidFill>
                  <a:schemeClr val="tx1"/>
                </a:solidFill>
              </a:defRPr>
            </a:pPr>
            <a:r>
              <a:rPr lang="en-US">
                <a:solidFill>
                  <a:schemeClr val="tx1"/>
                </a:solidFill>
              </a:rPr>
              <a:t>South's</a:t>
            </a:r>
            <a:r>
              <a:rPr lang="en-US" baseline="0">
                <a:solidFill>
                  <a:schemeClr val="tx1"/>
                </a:solidFill>
              </a:rPr>
              <a:t> Shirt Colors</a:t>
            </a:r>
            <a:endParaRPr lang="en-US">
              <a:solidFill>
                <a:schemeClr val="tx1"/>
              </a:solidFill>
            </a:endParaRPr>
          </a:p>
        </c:rich>
      </c:tx>
      <c:layout/>
    </c:title>
    <c:plotArea>
      <c:layout/>
      <c:pieChart>
        <c:varyColors val="1"/>
        <c:ser>
          <c:idx val="0"/>
          <c:order val="0"/>
          <c:dLbls>
            <c:dLbl>
              <c:idx val="9"/>
              <c:spPr/>
              <c:txPr>
                <a:bodyPr/>
                <a:lstStyle/>
                <a:p>
                  <a:pPr>
                    <a:defRPr>
                      <a:solidFill>
                        <a:srgbClr val="002060"/>
                      </a:solidFill>
                    </a:defRPr>
                  </a:pPr>
                  <a:endParaRPr lang="en-US"/>
                </a:p>
              </c:txPr>
            </c:dLbl>
            <c:txPr>
              <a:bodyPr/>
              <a:lstStyle/>
              <a:p>
                <a:pPr>
                  <a:defRPr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CatName val="1"/>
            <c:showPercent val="1"/>
            <c:showLeaderLines val="1"/>
          </c:dLbls>
          <c:cat>
            <c:strRef>
              <c:f>Sheet1!$A$1:$J$1</c:f>
              <c:strCache>
                <c:ptCount val="10"/>
                <c:pt idx="0">
                  <c:v>Black</c:v>
                </c:pt>
                <c:pt idx="1">
                  <c:v>Blue</c:v>
                </c:pt>
                <c:pt idx="2">
                  <c:v>Brown</c:v>
                </c:pt>
                <c:pt idx="3">
                  <c:v>Green</c:v>
                </c:pt>
                <c:pt idx="4">
                  <c:v>Grey</c:v>
                </c:pt>
                <c:pt idx="5">
                  <c:v>Navy</c:v>
                </c:pt>
                <c:pt idx="6">
                  <c:v>Pink</c:v>
                </c:pt>
                <c:pt idx="7">
                  <c:v>Purple</c:v>
                </c:pt>
                <c:pt idx="8">
                  <c:v>Red</c:v>
                </c:pt>
                <c:pt idx="9">
                  <c:v>White</c:v>
                </c:pt>
              </c:strCache>
            </c:strRef>
          </c:cat>
          <c:val>
            <c:numRef>
              <c:f>Sheet1!$A$2:$J$2</c:f>
              <c:numCache>
                <c:formatCode>General</c:formatCode>
                <c:ptCount val="10"/>
                <c:pt idx="0">
                  <c:v>24</c:v>
                </c:pt>
                <c:pt idx="1">
                  <c:v>12</c:v>
                </c:pt>
                <c:pt idx="2">
                  <c:v>2</c:v>
                </c:pt>
                <c:pt idx="3">
                  <c:v>7</c:v>
                </c:pt>
                <c:pt idx="4">
                  <c:v>18</c:v>
                </c:pt>
                <c:pt idx="5">
                  <c:v>5</c:v>
                </c:pt>
                <c:pt idx="6">
                  <c:v>1</c:v>
                </c:pt>
                <c:pt idx="7">
                  <c:v>3</c:v>
                </c:pt>
                <c:pt idx="8">
                  <c:v>6</c:v>
                </c:pt>
                <c:pt idx="9">
                  <c:v>12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</c:chart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B7189D-178E-4DA8-BDB2-9D90355F338D}" type="datetimeFigureOut">
              <a:rPr lang="en-US" smtClean="0"/>
              <a:t>1/9/2011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1FE01D-0F15-4B2E-A054-8E6F1267B0D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CF3AB4-70B8-4DF6-B728-FDBDB06F4B47}" type="datetimeFigureOut">
              <a:rPr lang="en-US" smtClean="0"/>
              <a:pPr/>
              <a:t>1/9/2011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F6D27C-7879-4702-80C6-39E015C155B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spd="slow"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CF3AB4-70B8-4DF6-B728-FDBDB06F4B47}" type="datetimeFigureOut">
              <a:rPr lang="en-US" smtClean="0"/>
              <a:pPr/>
              <a:t>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F6D27C-7879-4702-80C6-39E015C155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CF3AB4-70B8-4DF6-B728-FDBDB06F4B47}" type="datetimeFigureOut">
              <a:rPr lang="en-US" smtClean="0"/>
              <a:pPr/>
              <a:t>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F6D27C-7879-4702-80C6-39E015C155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CF3AB4-70B8-4DF6-B728-FDBDB06F4B47}" type="datetimeFigureOut">
              <a:rPr lang="en-US" smtClean="0"/>
              <a:pPr/>
              <a:t>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F6D27C-7879-4702-80C6-39E015C155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CF3AB4-70B8-4DF6-B728-FDBDB06F4B47}" type="datetimeFigureOut">
              <a:rPr lang="en-US" smtClean="0"/>
              <a:pPr/>
              <a:t>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F6D27C-7879-4702-80C6-39E015C155B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spd="slow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CF3AB4-70B8-4DF6-B728-FDBDB06F4B47}" type="datetimeFigureOut">
              <a:rPr lang="en-US" smtClean="0"/>
              <a:pPr/>
              <a:t>1/9/2011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F6D27C-7879-4702-80C6-39E015C155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CF3AB4-70B8-4DF6-B728-FDBDB06F4B47}" type="datetimeFigureOut">
              <a:rPr lang="en-US" smtClean="0"/>
              <a:pPr/>
              <a:t>1/9/2011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F6D27C-7879-4702-80C6-39E015C155B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spd="slow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CF3AB4-70B8-4DF6-B728-FDBDB06F4B47}" type="datetimeFigureOut">
              <a:rPr lang="en-US" smtClean="0"/>
              <a:pPr/>
              <a:t>1/9/2011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F6D27C-7879-4702-80C6-39E015C155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CF3AB4-70B8-4DF6-B728-FDBDB06F4B47}" type="datetimeFigureOut">
              <a:rPr lang="en-US" smtClean="0"/>
              <a:pPr/>
              <a:t>1/9/2011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F6D27C-7879-4702-80C6-39E015C155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CF3AB4-70B8-4DF6-B728-FDBDB06F4B47}" type="datetimeFigureOut">
              <a:rPr lang="en-US" smtClean="0"/>
              <a:pPr/>
              <a:t>1/9/2011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F6D27C-7879-4702-80C6-39E015C155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F3CF3AB4-70B8-4DF6-B728-FDBDB06F4B47}" type="datetimeFigureOut">
              <a:rPr lang="en-US" smtClean="0"/>
              <a:pPr/>
              <a:t>1/9/2011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27F6D27C-7879-4702-80C6-39E015C155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F3CF3AB4-70B8-4DF6-B728-FDBDB06F4B47}" type="datetimeFigureOut">
              <a:rPr lang="en-US" smtClean="0"/>
              <a:pPr/>
              <a:t>1/9/2011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27F6D27C-7879-4702-80C6-39E015C155B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 spd="slow">
    <p:random/>
  </p:transition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gif"/><Relationship Id="rId4" Type="http://schemas.openxmlformats.org/officeDocument/2006/relationships/image" Target="../media/image24.wmf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Moodbusters</a:t>
            </a:r>
            <a:r>
              <a:rPr lang="en-US" dirty="0" smtClean="0"/>
              <a:t>: Fighting Moodiness in CB South Lunches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Tara Levine, Bridget </a:t>
            </a:r>
            <a:r>
              <a:rPr lang="en-US" dirty="0" err="1" smtClean="0"/>
              <a:t>Sanelli</a:t>
            </a:r>
            <a:r>
              <a:rPr lang="en-US" dirty="0" smtClean="0"/>
              <a:t>, Madeline </a:t>
            </a:r>
            <a:r>
              <a:rPr lang="en-US" dirty="0" err="1" smtClean="0"/>
              <a:t>Stenken</a:t>
            </a:r>
            <a:endParaRPr lang="en-US" dirty="0" smtClean="0"/>
          </a:p>
          <a:p>
            <a:r>
              <a:rPr lang="en-US" dirty="0" smtClean="0"/>
              <a:t>Block 3</a:t>
            </a:r>
          </a:p>
          <a:p>
            <a:r>
              <a:rPr lang="en-US" dirty="0" smtClean="0"/>
              <a:t>AP Statistics</a:t>
            </a:r>
            <a:endParaRPr lang="en-US" dirty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Shirt Color Distribution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33400" y="1295400"/>
          <a:ext cx="4267200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447800"/>
            <a:ext cx="43434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762000" y="4648200"/>
            <a:ext cx="8153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Analysis: The most popular shirt color at south is black. Shirt colors are not equally distributed throughout the school because certain colors are more predominantly worn. </a:t>
            </a:r>
            <a:endParaRPr lang="en-US" dirty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200000"/>
                  </a:schemeClr>
                </a:solidFill>
              </a:rPr>
              <a:t>Mood and Shirt Color</a:t>
            </a:r>
            <a:endParaRPr lang="en-US" dirty="0">
              <a:solidFill>
                <a:schemeClr val="tx2">
                  <a:satMod val="200000"/>
                </a:schemeClr>
              </a:solidFill>
            </a:endParaRPr>
          </a:p>
        </p:txBody>
      </p:sp>
      <p:pic>
        <p:nvPicPr>
          <p:cNvPr id="17411" name="Content Placeholder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76400" y="1143000"/>
            <a:ext cx="4114800" cy="3200400"/>
          </a:xfrm>
        </p:spPr>
      </p:pic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990600" y="4343400"/>
            <a:ext cx="7086600" cy="319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 u="sng"/>
              <a:t>Content</a:t>
            </a:r>
            <a:r>
              <a:rPr lang="en-US" sz="1600"/>
              <a:t>: 34.61% of the students who are content were wearing black, 0% of students were wearing brown or pink.</a:t>
            </a:r>
          </a:p>
          <a:p>
            <a:pPr>
              <a:spcBef>
                <a:spcPct val="50000"/>
              </a:spcBef>
            </a:pPr>
            <a:r>
              <a:rPr lang="en-US" sz="1600" b="1" u="sng"/>
              <a:t>Happy</a:t>
            </a:r>
            <a:r>
              <a:rPr lang="en-US" sz="1600"/>
              <a:t>: 19.44% of students who are happy were wearing blue or grey, 0% of students were wearing pink.</a:t>
            </a:r>
          </a:p>
          <a:p>
            <a:pPr>
              <a:spcBef>
                <a:spcPct val="50000"/>
              </a:spcBef>
            </a:pPr>
            <a:r>
              <a:rPr lang="en-US" sz="1600" b="1" u="sng"/>
              <a:t>Tired</a:t>
            </a:r>
            <a:r>
              <a:rPr lang="en-US" sz="1600"/>
              <a:t>: Most students that were tired were wearing grey (41.67%), 0% of students were wearing brown, green, navy, pink, or purple</a:t>
            </a:r>
          </a:p>
          <a:p>
            <a:pPr>
              <a:spcBef>
                <a:spcPct val="50000"/>
              </a:spcBef>
            </a:pPr>
            <a:r>
              <a:rPr lang="en-US" sz="1600" b="1" u="sng"/>
              <a:t>Unhappy</a:t>
            </a:r>
            <a:r>
              <a:rPr lang="en-US" sz="1600"/>
              <a:t>: 37.50% of unhappy students were wearing black, 0% were wearing brown, green, or purple</a:t>
            </a:r>
            <a:endParaRPr lang="en-US" sz="1600" b="1" u="sng"/>
          </a:p>
          <a:p>
            <a:pPr>
              <a:spcBef>
                <a:spcPct val="50000"/>
              </a:spcBef>
            </a:pPr>
            <a:endParaRPr lang="en-US" sz="1600" b="1" u="sng"/>
          </a:p>
          <a:p>
            <a:pPr>
              <a:spcBef>
                <a:spcPct val="50000"/>
              </a:spcBef>
            </a:pPr>
            <a:endParaRPr lang="en-US" b="1" u="sng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5" name="Rectangle 5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Gender</a:t>
            </a:r>
          </a:p>
        </p:txBody>
      </p:sp>
      <p:pic>
        <p:nvPicPr>
          <p:cNvPr id="30724" name="Chart 2"/>
          <p:cNvPicPr>
            <a:picLocks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52600" y="1600200"/>
            <a:ext cx="5715000" cy="3657600"/>
          </a:xfrm>
          <a:ln/>
        </p:spPr>
      </p:pic>
      <p:sp>
        <p:nvSpPr>
          <p:cNvPr id="30727" name="Text Box 7"/>
          <p:cNvSpPr txBox="1">
            <a:spLocks noChangeArrowheads="1"/>
          </p:cNvSpPr>
          <p:nvPr/>
        </p:nvSpPr>
        <p:spPr bwMode="auto">
          <a:xfrm>
            <a:off x="1295400" y="5638800"/>
            <a:ext cx="65532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dirty="0"/>
              <a:t>Sample was pretty evenly distributed between males and </a:t>
            </a:r>
            <a:r>
              <a:rPr lang="en-US" sz="2400" dirty="0" smtClean="0"/>
              <a:t>female; the </a:t>
            </a:r>
            <a:r>
              <a:rPr lang="en-US" sz="2400" dirty="0"/>
              <a:t>majority was males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3" name="Rectangle 5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Gender and Shirt Color</a:t>
            </a:r>
          </a:p>
        </p:txBody>
      </p:sp>
      <p:pic>
        <p:nvPicPr>
          <p:cNvPr id="32772" name="Picture 5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133600" y="1219200"/>
            <a:ext cx="4572000" cy="3905250"/>
          </a:xfrm>
          <a:noFill/>
          <a:ln/>
        </p:spPr>
      </p:pic>
      <p:sp>
        <p:nvSpPr>
          <p:cNvPr id="32775" name="Text Box 7"/>
          <p:cNvSpPr txBox="1">
            <a:spLocks noChangeArrowheads="1"/>
          </p:cNvSpPr>
          <p:nvPr/>
        </p:nvSpPr>
        <p:spPr bwMode="auto">
          <a:xfrm>
            <a:off x="1524000" y="5181600"/>
            <a:ext cx="617220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Analysis: The majority of females were wearing black or grey (23.68%). None were wearing brown. The majority of males were wearing black (28.85%). None were wearing pink or purple. Black and grey are common between both genders. 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Mood and Gender</a:t>
            </a:r>
          </a:p>
        </p:txBody>
      </p:sp>
      <p:pic>
        <p:nvPicPr>
          <p:cNvPr id="34820" name="Picture 6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057400" y="1295400"/>
            <a:ext cx="5486400" cy="2840038"/>
          </a:xfrm>
          <a:noFill/>
          <a:ln/>
        </p:spPr>
      </p:pic>
      <p:sp>
        <p:nvSpPr>
          <p:cNvPr id="34822" name="Text Box 6"/>
          <p:cNvSpPr txBox="1">
            <a:spLocks noChangeArrowheads="1"/>
          </p:cNvSpPr>
          <p:nvPr/>
        </p:nvSpPr>
        <p:spPr bwMode="auto">
          <a:xfrm>
            <a:off x="1600200" y="4648200"/>
            <a:ext cx="601980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Analysis: Most females were happy (36.84%). Many were also content (34.21%) and the least amount of females were tired (10.53%). The same goes for the males too, 42.31% were happy, 25% were content, 15.38% were tired.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9" name="Rectangle 5"/>
          <p:cNvSpPr>
            <a:spLocks noGrp="1"/>
          </p:cNvSpPr>
          <p:nvPr>
            <p:ph type="title"/>
          </p:nvPr>
        </p:nvSpPr>
        <p:spPr bwMode="auto">
          <a:xfrm>
            <a:off x="914400" y="381000"/>
            <a:ext cx="7772400" cy="914400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Mood and Lunch</a:t>
            </a:r>
          </a:p>
        </p:txBody>
      </p:sp>
      <p:pic>
        <p:nvPicPr>
          <p:cNvPr id="36868" name="Picture 7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447800" y="990600"/>
            <a:ext cx="5943600" cy="3222625"/>
          </a:xfrm>
          <a:noFill/>
          <a:ln/>
        </p:spPr>
      </p:pic>
      <p:sp>
        <p:nvSpPr>
          <p:cNvPr id="36871" name="Text Box 7"/>
          <p:cNvSpPr txBox="1">
            <a:spLocks noChangeArrowheads="1"/>
          </p:cNvSpPr>
          <p:nvPr/>
        </p:nvSpPr>
        <p:spPr bwMode="auto">
          <a:xfrm>
            <a:off x="838200" y="4154488"/>
            <a:ext cx="6324600" cy="270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 lunch: Most students were tired (58.33%), only one person said content</a:t>
            </a:r>
          </a:p>
          <a:p>
            <a:pPr>
              <a:spcBef>
                <a:spcPct val="50000"/>
              </a:spcBef>
            </a:pPr>
            <a:r>
              <a:rPr lang="en-US"/>
              <a:t>B lunch: Most students were content (46.15%), only a couple people said tired</a:t>
            </a:r>
          </a:p>
          <a:p>
            <a:pPr>
              <a:spcBef>
                <a:spcPct val="50000"/>
              </a:spcBef>
            </a:pPr>
            <a:r>
              <a:rPr lang="en-US"/>
              <a:t>C lunch: Most students were happy (44.44%), only one person said tired</a:t>
            </a:r>
          </a:p>
          <a:p>
            <a:pPr>
              <a:spcBef>
                <a:spcPct val="50000"/>
              </a:spcBef>
            </a:pPr>
            <a:r>
              <a:rPr lang="en-US"/>
              <a:t>D lunch: Most students were content (42.31%), only a couple people said tired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z="3600" dirty="0" smtClean="0"/>
              <a:t>Conclusion from Exploratory Data</a:t>
            </a:r>
          </a:p>
        </p:txBody>
      </p:sp>
      <p:sp>
        <p:nvSpPr>
          <p:cNvPr id="38915" name="Rectangle 3"/>
          <p:cNvSpPr>
            <a:spLocks noGrp="1"/>
          </p:cNvSpPr>
          <p:nvPr>
            <p:ph type="body" idx="1"/>
          </p:nvPr>
        </p:nvSpPr>
        <p:spPr>
          <a:xfrm>
            <a:off x="914400" y="2057400"/>
            <a:ext cx="7772400" cy="4572000"/>
          </a:xfrm>
        </p:spPr>
        <p:txBody>
          <a:bodyPr/>
          <a:lstStyle/>
          <a:p>
            <a:r>
              <a:rPr lang="en-US" sz="2600" dirty="0" smtClean="0"/>
              <a:t>The most popular shirt color at South is black</a:t>
            </a:r>
          </a:p>
          <a:p>
            <a:r>
              <a:rPr lang="en-US" sz="2600" dirty="0" smtClean="0"/>
              <a:t>Most students, when asked at </a:t>
            </a:r>
            <a:r>
              <a:rPr lang="en-US" sz="2600" dirty="0" smtClean="0"/>
              <a:t>lunch, </a:t>
            </a:r>
            <a:r>
              <a:rPr lang="en-US" sz="2600" dirty="0" smtClean="0"/>
              <a:t>are happy (40%)</a:t>
            </a:r>
          </a:p>
          <a:p>
            <a:pPr lvl="1"/>
            <a:r>
              <a:rPr lang="en-US" sz="2200" dirty="0" smtClean="0"/>
              <a:t>Content: 28.89%, Unhappy: 17.78%, Tired: 13.33%</a:t>
            </a:r>
          </a:p>
          <a:p>
            <a:r>
              <a:rPr lang="en-US" sz="2600" dirty="0" smtClean="0"/>
              <a:t>Black and grey shirts are popular among males and females</a:t>
            </a:r>
          </a:p>
          <a:p>
            <a:r>
              <a:rPr lang="en-US" sz="2600" dirty="0" smtClean="0"/>
              <a:t>As the day goes on, students in lunch become less tired and unhappy to happier and content </a:t>
            </a:r>
          </a:p>
          <a:p>
            <a:endParaRPr lang="en-US" sz="2600" dirty="0" smtClean="0"/>
          </a:p>
          <a:p>
            <a:endParaRPr lang="en-US" sz="2600" dirty="0" smtClean="0"/>
          </a:p>
          <a:p>
            <a:endParaRPr lang="en-US" sz="2600" dirty="0" smtClean="0"/>
          </a:p>
          <a:p>
            <a:endParaRPr lang="en-US" sz="2600" dirty="0" smtClean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514600"/>
            <a:ext cx="7772400" cy="2026440"/>
          </a:xfrm>
        </p:spPr>
        <p:txBody>
          <a:bodyPr>
            <a:normAutofit fontScale="92500" lnSpcReduction="20000"/>
          </a:bodyPr>
          <a:lstStyle/>
          <a:p>
            <a:pPr lvl="2">
              <a:buNone/>
            </a:pPr>
            <a:r>
              <a:rPr lang="en-US" sz="3000" dirty="0" smtClean="0">
                <a:solidFill>
                  <a:schemeClr val="accent5"/>
                </a:solidFill>
              </a:rPr>
              <a:t>Ho</a:t>
            </a:r>
            <a:r>
              <a:rPr lang="en-US" sz="3000" dirty="0" smtClean="0"/>
              <a:t>: There is no relationship between shirt color and mood.</a:t>
            </a:r>
          </a:p>
          <a:p>
            <a:pPr lvl="2">
              <a:buNone/>
            </a:pPr>
            <a:endParaRPr lang="en-US" sz="3000" dirty="0" smtClean="0"/>
          </a:p>
          <a:p>
            <a:pPr lvl="2">
              <a:buNone/>
            </a:pPr>
            <a:r>
              <a:rPr lang="en-US" sz="3000" dirty="0" smtClean="0">
                <a:solidFill>
                  <a:schemeClr val="accent5"/>
                </a:solidFill>
              </a:rPr>
              <a:t>Ha</a:t>
            </a:r>
            <a:r>
              <a:rPr lang="en-US" sz="3000" dirty="0" smtClean="0"/>
              <a:t>: There is a relationship between shirt color and mood.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z="5400" baseline="30000" dirty="0" smtClean="0"/>
              <a:t>χ</a:t>
            </a:r>
            <a:r>
              <a:rPr lang="en-US" sz="5400" baseline="30000" dirty="0" smtClean="0"/>
              <a:t>2 </a:t>
            </a:r>
            <a:r>
              <a:rPr lang="en-US" dirty="0" smtClean="0"/>
              <a:t>Test of Independence:</a:t>
            </a:r>
            <a:br>
              <a:rPr lang="en-US" dirty="0" smtClean="0"/>
            </a:br>
            <a:r>
              <a:rPr lang="en-US" sz="2800" dirty="0" smtClean="0"/>
              <a:t>Shirt Color &amp; Mood</a:t>
            </a:r>
            <a:endParaRPr lang="en-US" baseline="30000" dirty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83560"/>
            <a:ext cx="7772400" cy="731040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Conditions</a:t>
            </a:r>
            <a:endParaRPr lang="en-US" dirty="0" smtClean="0"/>
          </a:p>
          <a:p>
            <a:pPr algn="ctr">
              <a:buNone/>
            </a:pP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z="5400" baseline="30000" dirty="0" smtClean="0"/>
              <a:t>χ</a:t>
            </a:r>
            <a:r>
              <a:rPr lang="en-US" sz="5400" baseline="30000" dirty="0" smtClean="0"/>
              <a:t>2 </a:t>
            </a:r>
            <a:r>
              <a:rPr lang="en-US" dirty="0" smtClean="0"/>
              <a:t>Test of Independence:</a:t>
            </a:r>
            <a:br>
              <a:rPr lang="en-US" dirty="0" smtClean="0"/>
            </a:br>
            <a:r>
              <a:rPr lang="en-US" sz="2800" dirty="0" smtClean="0"/>
              <a:t>Shirt Color &amp; Mood</a:t>
            </a:r>
            <a:endParaRPr lang="en-US" baseline="30000" dirty="0"/>
          </a:p>
        </p:txBody>
      </p:sp>
      <p:sp>
        <p:nvSpPr>
          <p:cNvPr id="6" name="TextBox 5"/>
          <p:cNvSpPr txBox="1"/>
          <p:nvPr/>
        </p:nvSpPr>
        <p:spPr>
          <a:xfrm>
            <a:off x="304800" y="2895600"/>
            <a:ext cx="3886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400" dirty="0" smtClean="0"/>
              <a:t>Categorical Data</a:t>
            </a:r>
          </a:p>
          <a:p>
            <a:pPr marL="342900" indent="-342900">
              <a:buAutoNum type="arabicPeriod"/>
            </a:pPr>
            <a:endParaRPr lang="en-US" sz="2400" dirty="0" smtClean="0"/>
          </a:p>
          <a:p>
            <a:pPr marL="342900" indent="-342900">
              <a:buAutoNum type="arabicPeriod"/>
            </a:pPr>
            <a:r>
              <a:rPr lang="en-US" sz="2400" dirty="0" smtClean="0"/>
              <a:t>SRS</a:t>
            </a:r>
          </a:p>
          <a:p>
            <a:pPr marL="342900" indent="-342900">
              <a:buAutoNum type="arabicPeriod"/>
            </a:pPr>
            <a:endParaRPr lang="en-US" sz="2400" dirty="0" smtClean="0"/>
          </a:p>
          <a:p>
            <a:pPr marL="342900" indent="-342900">
              <a:buAutoNum type="arabicPeriod"/>
            </a:pPr>
            <a:r>
              <a:rPr lang="en-US" sz="2400" dirty="0" smtClean="0"/>
              <a:t>All expected cell counts ≥5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4724400" y="2630031"/>
            <a:ext cx="40386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400" dirty="0" smtClean="0"/>
              <a:t>Shirt  color and mood are categorical data</a:t>
            </a:r>
          </a:p>
          <a:p>
            <a:pPr marL="342900" indent="-342900">
              <a:buAutoNum type="arabicPeriod"/>
            </a:pPr>
            <a:endParaRPr lang="en-US" sz="2400" dirty="0" smtClean="0"/>
          </a:p>
          <a:p>
            <a:pPr marL="342900" indent="-342900">
              <a:buAutoNum type="arabicPeriod"/>
            </a:pPr>
            <a:r>
              <a:rPr lang="en-US" sz="2400" dirty="0" smtClean="0"/>
              <a:t>SRS of lunch tables in each lunch was taken</a:t>
            </a:r>
          </a:p>
          <a:p>
            <a:pPr marL="342900" indent="-342900">
              <a:buAutoNum type="arabicPeriod"/>
            </a:pPr>
            <a:endParaRPr lang="en-US" sz="2400" dirty="0" smtClean="0"/>
          </a:p>
          <a:p>
            <a:pPr marL="342900" indent="-342900">
              <a:buAutoNum type="arabicPeriod"/>
            </a:pPr>
            <a:r>
              <a:rPr lang="en-US" sz="2400" dirty="0" smtClean="0"/>
              <a:t>All expected cell counts ≥5</a:t>
            </a:r>
            <a:endParaRPr lang="en-US" sz="2400" dirty="0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7886700" y="4914900"/>
            <a:ext cx="609600" cy="228600"/>
          </a:xfrm>
          <a:prstGeom prst="line">
            <a:avLst/>
          </a:prstGeom>
          <a:ln w="3810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0" y="556260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>
                    <a:lumMod val="25000"/>
                    <a:lumOff val="75000"/>
                  </a:schemeClr>
                </a:solidFill>
              </a:rPr>
              <a:t>Not all conditions met, continue test anyway: </a:t>
            </a:r>
            <a:r>
              <a:rPr lang="el-GR" sz="2000" b="1" dirty="0" smtClean="0">
                <a:solidFill>
                  <a:schemeClr val="bg1">
                    <a:lumMod val="25000"/>
                    <a:lumOff val="75000"/>
                  </a:schemeClr>
                </a:solidFill>
              </a:rPr>
              <a:t>χ</a:t>
            </a:r>
            <a:r>
              <a:rPr lang="en-US" sz="2000" b="1" dirty="0" smtClean="0">
                <a:solidFill>
                  <a:schemeClr val="bg1">
                    <a:lumMod val="25000"/>
                    <a:lumOff val="75000"/>
                  </a:schemeClr>
                </a:solidFill>
              </a:rPr>
              <a:t> 2 Distribution</a:t>
            </a:r>
          </a:p>
          <a:p>
            <a:pPr algn="ctr"/>
            <a:r>
              <a:rPr lang="el-GR" sz="2000" b="1" dirty="0" smtClean="0">
                <a:solidFill>
                  <a:schemeClr val="bg1">
                    <a:lumMod val="25000"/>
                    <a:lumOff val="75000"/>
                  </a:schemeClr>
                </a:solidFill>
              </a:rPr>
              <a:t>χ2</a:t>
            </a:r>
            <a:r>
              <a:rPr lang="en-US" sz="2000" b="1" dirty="0" smtClean="0">
                <a:solidFill>
                  <a:schemeClr val="bg1">
                    <a:lumMod val="25000"/>
                    <a:lumOff val="75000"/>
                  </a:schemeClr>
                </a:solidFill>
              </a:rPr>
              <a:t> Test of Independence</a:t>
            </a:r>
            <a:endParaRPr lang="en-US" sz="2000" b="1" dirty="0">
              <a:solidFill>
                <a:schemeClr val="bg1">
                  <a:lumMod val="25000"/>
                  <a:lumOff val="75000"/>
                </a:schemeClr>
              </a:solidFill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z="5400" baseline="30000" dirty="0" smtClean="0"/>
              <a:t>χ</a:t>
            </a:r>
            <a:r>
              <a:rPr lang="en-US" sz="5400" baseline="30000" dirty="0" smtClean="0"/>
              <a:t>2 </a:t>
            </a:r>
            <a:r>
              <a:rPr lang="en-US" dirty="0" smtClean="0"/>
              <a:t>Test of Independence:</a:t>
            </a:r>
            <a:br>
              <a:rPr lang="en-US" dirty="0" smtClean="0"/>
            </a:br>
            <a:r>
              <a:rPr lang="en-US" sz="2800" dirty="0" smtClean="0"/>
              <a:t>Shirt Color &amp; Mood</a:t>
            </a:r>
            <a:endParaRPr lang="en-US" baseline="30000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" y="2988380"/>
            <a:ext cx="2860570" cy="509928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13" name="TextBox 12"/>
          <p:cNvSpPr txBox="1"/>
          <p:nvPr/>
        </p:nvSpPr>
        <p:spPr>
          <a:xfrm>
            <a:off x="3047999" y="2886670"/>
            <a:ext cx="21405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=</a:t>
            </a:r>
            <a:r>
              <a:rPr lang="en-US" sz="2400" dirty="0" smtClean="0"/>
              <a:t> </a:t>
            </a:r>
            <a:endParaRPr lang="en-US" sz="1600" dirty="0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52799" y="2962870"/>
            <a:ext cx="1918721" cy="532200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16" name="TextBox 15"/>
          <p:cNvSpPr txBox="1"/>
          <p:nvPr/>
        </p:nvSpPr>
        <p:spPr>
          <a:xfrm>
            <a:off x="5257799" y="2886670"/>
            <a:ext cx="21405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+</a:t>
            </a:r>
            <a:r>
              <a:rPr lang="en-US" sz="2400" dirty="0" smtClean="0"/>
              <a:t> </a:t>
            </a:r>
            <a:endParaRPr lang="en-US" sz="1600" dirty="0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62599" y="2972325"/>
            <a:ext cx="1888958" cy="523945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19" name="TextBox 18"/>
          <p:cNvSpPr txBox="1"/>
          <p:nvPr/>
        </p:nvSpPr>
        <p:spPr>
          <a:xfrm>
            <a:off x="7391400" y="2886670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+… = 27.28 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0" y="372487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P(</a:t>
            </a:r>
            <a:r>
              <a:rPr lang="el-GR" sz="2400" dirty="0" smtClean="0"/>
              <a:t>χ</a:t>
            </a:r>
            <a:r>
              <a:rPr lang="en-US" sz="2400" dirty="0" smtClean="0"/>
              <a:t>2&gt;27.28/ df= 27)=0.45</a:t>
            </a:r>
            <a:endParaRPr lang="en-US" sz="2400" dirty="0"/>
          </a:p>
        </p:txBody>
      </p:sp>
      <p:sp>
        <p:nvSpPr>
          <p:cNvPr id="21" name="TextBox 20"/>
          <p:cNvSpPr txBox="1"/>
          <p:nvPr/>
        </p:nvSpPr>
        <p:spPr>
          <a:xfrm>
            <a:off x="533400" y="4639270"/>
            <a:ext cx="845820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FF00"/>
                </a:solidFill>
              </a:rPr>
              <a:t>Conclusion</a:t>
            </a:r>
          </a:p>
          <a:p>
            <a:r>
              <a:rPr lang="en-US" sz="2000" dirty="0" smtClean="0">
                <a:solidFill>
                  <a:srgbClr val="FFFF00"/>
                </a:solidFill>
              </a:rPr>
              <a:t>We fail to reject the Ho because the p-value of 0.45 is greater than </a:t>
            </a:r>
            <a:r>
              <a:rPr lang="el-GR" sz="2000" dirty="0" smtClean="0">
                <a:solidFill>
                  <a:srgbClr val="FFFF00"/>
                </a:solidFill>
              </a:rPr>
              <a:t>α</a:t>
            </a:r>
            <a:r>
              <a:rPr lang="en-US" sz="2000" dirty="0" smtClean="0">
                <a:solidFill>
                  <a:srgbClr val="FFFF00"/>
                </a:solidFill>
              </a:rPr>
              <a:t>=.05.</a:t>
            </a:r>
          </a:p>
          <a:p>
            <a:r>
              <a:rPr lang="en-US" sz="2000" dirty="0" smtClean="0">
                <a:solidFill>
                  <a:srgbClr val="FFFF00"/>
                </a:solidFill>
              </a:rPr>
              <a:t>We have sufficient evidence that there is no relationship between shirt color and mood.</a:t>
            </a:r>
            <a:endParaRPr lang="en-US" sz="2000" dirty="0">
              <a:solidFill>
                <a:srgbClr val="FFFF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-533400" y="1542871"/>
            <a:ext cx="6781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>
              <a:buNone/>
            </a:pPr>
            <a:r>
              <a:rPr lang="en-US" dirty="0" smtClean="0">
                <a:solidFill>
                  <a:schemeClr val="accent5"/>
                </a:solidFill>
              </a:rPr>
              <a:t>Ho</a:t>
            </a:r>
            <a:r>
              <a:rPr lang="en-US" dirty="0" smtClean="0"/>
              <a:t>: There is no relationship between shirt color and mood.</a:t>
            </a:r>
          </a:p>
          <a:p>
            <a:pPr lvl="2">
              <a:buNone/>
            </a:pPr>
            <a:endParaRPr lang="en-US" dirty="0" smtClean="0"/>
          </a:p>
          <a:p>
            <a:pPr lvl="2">
              <a:buNone/>
            </a:pPr>
            <a:r>
              <a:rPr lang="en-US" dirty="0" smtClean="0">
                <a:solidFill>
                  <a:schemeClr val="accent5"/>
                </a:solidFill>
              </a:rPr>
              <a:t>Ha</a:t>
            </a:r>
            <a:r>
              <a:rPr lang="en-US" dirty="0" smtClean="0"/>
              <a:t>: There is a relationship between shirt color and mood.</a:t>
            </a:r>
          </a:p>
          <a:p>
            <a:endParaRPr lang="en-US" dirty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Tara\AppData\Local\Microsoft\Windows\Temporary Internet Files\Content.IE5\UVZ0JUVW\MC900191889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26443">
            <a:off x="5247439" y="302645"/>
            <a:ext cx="2582702" cy="231200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Groups of four or five</a:t>
            </a:r>
          </a:p>
          <a:p>
            <a:r>
              <a:rPr lang="en-US" dirty="0" smtClean="0"/>
              <a:t>Design a shirt that represents the mood we assign you (color and design- wise)</a:t>
            </a:r>
          </a:p>
          <a:p>
            <a:pPr lvl="1"/>
            <a:r>
              <a:rPr lang="en-US" dirty="0" smtClean="0"/>
              <a:t>Make it what </a:t>
            </a:r>
            <a:r>
              <a:rPr lang="en-US" i="1" dirty="0" smtClean="0"/>
              <a:t>you</a:t>
            </a:r>
            <a:r>
              <a:rPr lang="en-US" dirty="0" smtClean="0"/>
              <a:t> would wear when you feel this </a:t>
            </a:r>
            <a:r>
              <a:rPr lang="en-US" dirty="0" smtClean="0"/>
              <a:t>mood</a:t>
            </a:r>
          </a:p>
          <a:p>
            <a:pPr lvl="1"/>
            <a:r>
              <a:rPr lang="en-US" dirty="0" smtClean="0"/>
              <a:t>Just write it on the shirt</a:t>
            </a:r>
            <a:endParaRPr lang="en-US" dirty="0" smtClean="0"/>
          </a:p>
          <a:p>
            <a:r>
              <a:rPr lang="en-US" dirty="0" smtClean="0"/>
              <a:t>Make a conclusion– do you think your mood really affects your shirt color?</a:t>
            </a:r>
            <a:endParaRPr lang="en-US" dirty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514600"/>
            <a:ext cx="7772400" cy="2026440"/>
          </a:xfrm>
        </p:spPr>
        <p:txBody>
          <a:bodyPr>
            <a:normAutofit fontScale="92500" lnSpcReduction="20000"/>
          </a:bodyPr>
          <a:lstStyle/>
          <a:p>
            <a:pPr lvl="2">
              <a:buNone/>
            </a:pPr>
            <a:r>
              <a:rPr lang="en-US" sz="3000" dirty="0" smtClean="0">
                <a:solidFill>
                  <a:schemeClr val="accent5"/>
                </a:solidFill>
              </a:rPr>
              <a:t>Ho</a:t>
            </a:r>
            <a:r>
              <a:rPr lang="en-US" sz="3000" dirty="0" smtClean="0"/>
              <a:t>: There is no relationship between shirt design and gender.</a:t>
            </a:r>
          </a:p>
          <a:p>
            <a:pPr lvl="2">
              <a:buNone/>
            </a:pPr>
            <a:endParaRPr lang="en-US" sz="3000" dirty="0" smtClean="0"/>
          </a:p>
          <a:p>
            <a:pPr lvl="2">
              <a:buNone/>
            </a:pPr>
            <a:r>
              <a:rPr lang="en-US" sz="3000" dirty="0" smtClean="0">
                <a:solidFill>
                  <a:schemeClr val="accent5"/>
                </a:solidFill>
              </a:rPr>
              <a:t>Ha</a:t>
            </a:r>
            <a:r>
              <a:rPr lang="en-US" sz="3000" dirty="0" smtClean="0"/>
              <a:t>: There is a relationship between shirt design and gender.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z="5400" baseline="30000" dirty="0" smtClean="0"/>
              <a:t>χ</a:t>
            </a:r>
            <a:r>
              <a:rPr lang="en-US" sz="5400" baseline="30000" dirty="0" smtClean="0"/>
              <a:t>2 </a:t>
            </a:r>
            <a:r>
              <a:rPr lang="en-US" dirty="0" smtClean="0"/>
              <a:t>Test of Independence:</a:t>
            </a:r>
            <a:br>
              <a:rPr lang="en-US" dirty="0" smtClean="0"/>
            </a:br>
            <a:r>
              <a:rPr lang="en-US" sz="2800" dirty="0" smtClean="0"/>
              <a:t>Shirt Design &amp; Gender</a:t>
            </a:r>
            <a:endParaRPr lang="en-US" baseline="30000" dirty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83560"/>
            <a:ext cx="7772400" cy="731040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Conditions</a:t>
            </a:r>
            <a:endParaRPr lang="en-US" dirty="0" smtClean="0"/>
          </a:p>
          <a:p>
            <a:pPr algn="ctr">
              <a:buNone/>
            </a:pP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z="5400" baseline="30000" dirty="0" smtClean="0"/>
              <a:t>χ</a:t>
            </a:r>
            <a:r>
              <a:rPr lang="en-US" sz="5400" baseline="30000" dirty="0" smtClean="0"/>
              <a:t>2 </a:t>
            </a:r>
            <a:r>
              <a:rPr lang="en-US" dirty="0" smtClean="0"/>
              <a:t>Test of Independence:</a:t>
            </a:r>
            <a:br>
              <a:rPr lang="en-US" dirty="0" smtClean="0"/>
            </a:br>
            <a:r>
              <a:rPr lang="en-US" sz="2800" dirty="0" smtClean="0"/>
              <a:t>Shirt Design &amp; Gender</a:t>
            </a:r>
            <a:endParaRPr lang="en-US" baseline="30000" dirty="0"/>
          </a:p>
        </p:txBody>
      </p:sp>
      <p:sp>
        <p:nvSpPr>
          <p:cNvPr id="6" name="TextBox 5"/>
          <p:cNvSpPr txBox="1"/>
          <p:nvPr/>
        </p:nvSpPr>
        <p:spPr>
          <a:xfrm>
            <a:off x="304800" y="2895600"/>
            <a:ext cx="3886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400" dirty="0" smtClean="0"/>
              <a:t>Categorical Data</a:t>
            </a:r>
          </a:p>
          <a:p>
            <a:pPr marL="342900" indent="-342900">
              <a:buAutoNum type="arabicPeriod"/>
            </a:pPr>
            <a:endParaRPr lang="en-US" sz="2400" dirty="0" smtClean="0"/>
          </a:p>
          <a:p>
            <a:pPr marL="342900" indent="-342900">
              <a:buAutoNum type="arabicPeriod"/>
            </a:pPr>
            <a:r>
              <a:rPr lang="en-US" sz="2400" dirty="0" smtClean="0"/>
              <a:t>SRS</a:t>
            </a:r>
          </a:p>
          <a:p>
            <a:pPr marL="342900" indent="-342900">
              <a:buAutoNum type="arabicPeriod"/>
            </a:pPr>
            <a:endParaRPr lang="en-US" sz="2400" dirty="0" smtClean="0"/>
          </a:p>
          <a:p>
            <a:pPr marL="342900" indent="-342900">
              <a:buAutoNum type="arabicPeriod"/>
            </a:pPr>
            <a:r>
              <a:rPr lang="en-US" sz="2400" dirty="0" smtClean="0"/>
              <a:t>All expected cell counts ≥5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4724400" y="2630031"/>
            <a:ext cx="40386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400" dirty="0" smtClean="0"/>
              <a:t>Shirt  design and gender are categorical data</a:t>
            </a:r>
          </a:p>
          <a:p>
            <a:pPr marL="342900" indent="-342900">
              <a:buAutoNum type="arabicPeriod"/>
            </a:pPr>
            <a:endParaRPr lang="en-US" sz="2400" dirty="0" smtClean="0"/>
          </a:p>
          <a:p>
            <a:pPr marL="342900" indent="-342900">
              <a:buAutoNum type="arabicPeriod"/>
            </a:pPr>
            <a:r>
              <a:rPr lang="en-US" sz="2400" dirty="0" smtClean="0"/>
              <a:t>SRS of lunch tables in each lunch was taken</a:t>
            </a:r>
          </a:p>
          <a:p>
            <a:pPr marL="342900" indent="-342900">
              <a:buAutoNum type="arabicPeriod"/>
            </a:pPr>
            <a:endParaRPr lang="en-US" sz="2400" dirty="0" smtClean="0"/>
          </a:p>
          <a:p>
            <a:pPr marL="342900" indent="-342900">
              <a:buAutoNum type="arabicPeriod"/>
            </a:pPr>
            <a:r>
              <a:rPr lang="en-US" sz="2400" dirty="0" smtClean="0"/>
              <a:t>All expected cell counts ≥5</a:t>
            </a:r>
            <a:endParaRPr lang="en-US" sz="2400" dirty="0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7886700" y="4914900"/>
            <a:ext cx="609600" cy="228600"/>
          </a:xfrm>
          <a:prstGeom prst="line">
            <a:avLst/>
          </a:prstGeom>
          <a:ln w="3810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0" y="556260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>
                    <a:lumMod val="25000"/>
                    <a:lumOff val="75000"/>
                  </a:schemeClr>
                </a:solidFill>
              </a:rPr>
              <a:t>Not all conditions met, continue test anyway: </a:t>
            </a:r>
            <a:r>
              <a:rPr lang="el-GR" sz="2000" b="1" dirty="0" smtClean="0">
                <a:solidFill>
                  <a:schemeClr val="bg1">
                    <a:lumMod val="25000"/>
                    <a:lumOff val="75000"/>
                  </a:schemeClr>
                </a:solidFill>
              </a:rPr>
              <a:t>χ</a:t>
            </a:r>
            <a:r>
              <a:rPr lang="en-US" sz="2000" b="1" dirty="0" smtClean="0">
                <a:solidFill>
                  <a:schemeClr val="bg1">
                    <a:lumMod val="25000"/>
                    <a:lumOff val="75000"/>
                  </a:schemeClr>
                </a:solidFill>
              </a:rPr>
              <a:t> 2 Distribution</a:t>
            </a:r>
          </a:p>
          <a:p>
            <a:pPr algn="ctr"/>
            <a:r>
              <a:rPr lang="el-GR" sz="2000" b="1" dirty="0" smtClean="0">
                <a:solidFill>
                  <a:schemeClr val="bg1">
                    <a:lumMod val="25000"/>
                    <a:lumOff val="75000"/>
                  </a:schemeClr>
                </a:solidFill>
              </a:rPr>
              <a:t>χ2</a:t>
            </a:r>
            <a:r>
              <a:rPr lang="en-US" sz="2000" b="1" dirty="0" smtClean="0">
                <a:solidFill>
                  <a:schemeClr val="bg1">
                    <a:lumMod val="25000"/>
                    <a:lumOff val="75000"/>
                  </a:schemeClr>
                </a:solidFill>
              </a:rPr>
              <a:t> Test of Independence</a:t>
            </a:r>
            <a:endParaRPr lang="en-US" sz="2000" b="1" dirty="0">
              <a:solidFill>
                <a:schemeClr val="bg1">
                  <a:lumMod val="25000"/>
                  <a:lumOff val="75000"/>
                </a:schemeClr>
              </a:solidFill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z="5400" baseline="30000" dirty="0" smtClean="0"/>
              <a:t>χ</a:t>
            </a:r>
            <a:r>
              <a:rPr lang="en-US" sz="5400" baseline="30000" dirty="0" smtClean="0"/>
              <a:t>2 </a:t>
            </a:r>
            <a:r>
              <a:rPr lang="en-US" dirty="0" smtClean="0"/>
              <a:t>Test of Independence:</a:t>
            </a:r>
            <a:br>
              <a:rPr lang="en-US" dirty="0" smtClean="0"/>
            </a:br>
            <a:r>
              <a:rPr lang="en-US" sz="2800" dirty="0" smtClean="0"/>
              <a:t>Shirt Design &amp; Gender</a:t>
            </a:r>
            <a:endParaRPr lang="en-US" baseline="30000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" y="2988380"/>
            <a:ext cx="2860570" cy="509928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13" name="TextBox 12"/>
          <p:cNvSpPr txBox="1"/>
          <p:nvPr/>
        </p:nvSpPr>
        <p:spPr>
          <a:xfrm>
            <a:off x="3047999" y="2886670"/>
            <a:ext cx="21405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=</a:t>
            </a:r>
            <a:r>
              <a:rPr lang="en-US" sz="2400" dirty="0" smtClean="0"/>
              <a:t> </a:t>
            </a:r>
            <a:endParaRPr lang="en-US" sz="1600" dirty="0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257799" y="2886670"/>
            <a:ext cx="21405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+</a:t>
            </a:r>
            <a:r>
              <a:rPr lang="en-US" sz="2400" dirty="0" smtClean="0"/>
              <a:t> </a:t>
            </a:r>
            <a:endParaRPr lang="en-US" sz="1600" dirty="0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7391400" y="2886670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+… = 4.662 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0" y="372487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P(</a:t>
            </a:r>
            <a:r>
              <a:rPr lang="el-GR" sz="2400" dirty="0" smtClean="0"/>
              <a:t>χ</a:t>
            </a:r>
            <a:r>
              <a:rPr lang="en-US" sz="2400" dirty="0" smtClean="0"/>
              <a:t>2&gt;4.662/ df= 3)=0.2</a:t>
            </a:r>
            <a:endParaRPr lang="en-US" sz="2400" dirty="0"/>
          </a:p>
        </p:txBody>
      </p:sp>
      <p:sp>
        <p:nvSpPr>
          <p:cNvPr id="21" name="TextBox 20"/>
          <p:cNvSpPr txBox="1"/>
          <p:nvPr/>
        </p:nvSpPr>
        <p:spPr>
          <a:xfrm>
            <a:off x="533400" y="4639270"/>
            <a:ext cx="845820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FF00"/>
                </a:solidFill>
              </a:rPr>
              <a:t>Conclusion</a:t>
            </a:r>
          </a:p>
          <a:p>
            <a:r>
              <a:rPr lang="en-US" sz="2000" dirty="0" smtClean="0">
                <a:solidFill>
                  <a:srgbClr val="FFFF00"/>
                </a:solidFill>
              </a:rPr>
              <a:t>We fail to reject the Ho because the p-value of 0.2 is greater than </a:t>
            </a:r>
            <a:r>
              <a:rPr lang="el-GR" sz="2000" dirty="0" smtClean="0">
                <a:solidFill>
                  <a:srgbClr val="FFFF00"/>
                </a:solidFill>
              </a:rPr>
              <a:t>α</a:t>
            </a:r>
            <a:r>
              <a:rPr lang="en-US" sz="2000" dirty="0" smtClean="0">
                <a:solidFill>
                  <a:srgbClr val="FFFF00"/>
                </a:solidFill>
              </a:rPr>
              <a:t>=.05.</a:t>
            </a:r>
          </a:p>
          <a:p>
            <a:r>
              <a:rPr lang="en-US" sz="2000" dirty="0" smtClean="0">
                <a:solidFill>
                  <a:srgbClr val="FFFF00"/>
                </a:solidFill>
              </a:rPr>
              <a:t>We have sufficient evidence that there is no relationship between shirt design and gender.</a:t>
            </a:r>
            <a:endParaRPr lang="en-US" sz="2000" dirty="0">
              <a:solidFill>
                <a:srgbClr val="FFFF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-533400" y="1524000"/>
            <a:ext cx="7391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>
              <a:buNone/>
            </a:pPr>
            <a:r>
              <a:rPr lang="en-US" dirty="0" smtClean="0">
                <a:solidFill>
                  <a:schemeClr val="accent5"/>
                </a:solidFill>
              </a:rPr>
              <a:t>Ho</a:t>
            </a:r>
            <a:r>
              <a:rPr lang="en-US" dirty="0" smtClean="0"/>
              <a:t>: There is no relationship between shirt design and gender.</a:t>
            </a:r>
          </a:p>
          <a:p>
            <a:pPr lvl="2">
              <a:buNone/>
            </a:pPr>
            <a:endParaRPr lang="en-US" dirty="0" smtClean="0"/>
          </a:p>
          <a:p>
            <a:pPr lvl="2">
              <a:buNone/>
            </a:pPr>
            <a:r>
              <a:rPr lang="en-US" dirty="0" smtClean="0">
                <a:solidFill>
                  <a:schemeClr val="accent5"/>
                </a:solidFill>
              </a:rPr>
              <a:t>Ha</a:t>
            </a:r>
            <a:r>
              <a:rPr lang="en-US" dirty="0" smtClean="0"/>
              <a:t>: There is a relationship between shirt design and gender.</a:t>
            </a:r>
          </a:p>
          <a:p>
            <a:endParaRPr lang="en-US" dirty="0"/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7649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75861" y="2937631"/>
            <a:ext cx="1881939" cy="567569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62600" y="2895600"/>
            <a:ext cx="1828800" cy="609600"/>
          </a:xfrm>
          <a:prstGeom prst="rect">
            <a:avLst/>
          </a:prstGeom>
          <a:solidFill>
            <a:schemeClr val="tx1"/>
          </a:solidFill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514600"/>
            <a:ext cx="7772400" cy="2026440"/>
          </a:xfrm>
        </p:spPr>
        <p:txBody>
          <a:bodyPr>
            <a:normAutofit fontScale="92500" lnSpcReduction="20000"/>
          </a:bodyPr>
          <a:lstStyle/>
          <a:p>
            <a:pPr lvl="2">
              <a:buNone/>
            </a:pPr>
            <a:r>
              <a:rPr lang="en-US" sz="3000" dirty="0" smtClean="0">
                <a:solidFill>
                  <a:schemeClr val="accent5"/>
                </a:solidFill>
              </a:rPr>
              <a:t>Ho</a:t>
            </a:r>
            <a:r>
              <a:rPr lang="en-US" sz="3000" dirty="0" smtClean="0"/>
              <a:t>: There is no relationship between shirt color and gender.</a:t>
            </a:r>
          </a:p>
          <a:p>
            <a:pPr lvl="2">
              <a:buNone/>
            </a:pPr>
            <a:endParaRPr lang="en-US" sz="3000" dirty="0" smtClean="0"/>
          </a:p>
          <a:p>
            <a:pPr lvl="2">
              <a:buNone/>
            </a:pPr>
            <a:r>
              <a:rPr lang="en-US" sz="3000" dirty="0" smtClean="0">
                <a:solidFill>
                  <a:schemeClr val="accent5"/>
                </a:solidFill>
              </a:rPr>
              <a:t>Ha</a:t>
            </a:r>
            <a:r>
              <a:rPr lang="en-US" sz="3000" dirty="0" smtClean="0"/>
              <a:t>: There is a relationship between shirt color and gender.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z="5400" baseline="30000" dirty="0" smtClean="0"/>
              <a:t>χ</a:t>
            </a:r>
            <a:r>
              <a:rPr lang="en-US" sz="5400" baseline="30000" dirty="0" smtClean="0"/>
              <a:t>2 </a:t>
            </a:r>
            <a:r>
              <a:rPr lang="en-US" dirty="0" smtClean="0"/>
              <a:t>Test of Independence:</a:t>
            </a:r>
            <a:br>
              <a:rPr lang="en-US" dirty="0" smtClean="0"/>
            </a:br>
            <a:r>
              <a:rPr lang="en-US" sz="2800" dirty="0" smtClean="0"/>
              <a:t>Shirt Color &amp; Gender</a:t>
            </a:r>
            <a:endParaRPr lang="en-US" baseline="30000" dirty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83560"/>
            <a:ext cx="7772400" cy="731040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Conditions</a:t>
            </a:r>
            <a:endParaRPr lang="en-US" dirty="0" smtClean="0"/>
          </a:p>
          <a:p>
            <a:pPr algn="ctr">
              <a:buNone/>
            </a:pP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z="5400" baseline="30000" dirty="0" smtClean="0"/>
              <a:t>χ</a:t>
            </a:r>
            <a:r>
              <a:rPr lang="en-US" sz="5400" baseline="30000" dirty="0" smtClean="0"/>
              <a:t>2 </a:t>
            </a:r>
            <a:r>
              <a:rPr lang="en-US" dirty="0" smtClean="0"/>
              <a:t>Test of Independence:</a:t>
            </a:r>
            <a:br>
              <a:rPr lang="en-US" dirty="0" smtClean="0"/>
            </a:br>
            <a:r>
              <a:rPr lang="en-US" sz="2800" dirty="0" smtClean="0"/>
              <a:t>Shirt Color &amp; Gender</a:t>
            </a:r>
            <a:endParaRPr lang="en-US" baseline="30000" dirty="0"/>
          </a:p>
        </p:txBody>
      </p:sp>
      <p:sp>
        <p:nvSpPr>
          <p:cNvPr id="6" name="TextBox 5"/>
          <p:cNvSpPr txBox="1"/>
          <p:nvPr/>
        </p:nvSpPr>
        <p:spPr>
          <a:xfrm>
            <a:off x="304800" y="2895600"/>
            <a:ext cx="3886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400" dirty="0" smtClean="0"/>
              <a:t>Categorical Data</a:t>
            </a:r>
          </a:p>
          <a:p>
            <a:pPr marL="342900" indent="-342900">
              <a:buAutoNum type="arabicPeriod"/>
            </a:pPr>
            <a:endParaRPr lang="en-US" sz="2400" dirty="0" smtClean="0"/>
          </a:p>
          <a:p>
            <a:pPr marL="342900" indent="-342900">
              <a:buAutoNum type="arabicPeriod"/>
            </a:pPr>
            <a:r>
              <a:rPr lang="en-US" sz="2400" dirty="0" smtClean="0"/>
              <a:t>SRS</a:t>
            </a:r>
          </a:p>
          <a:p>
            <a:pPr marL="342900" indent="-342900">
              <a:buAutoNum type="arabicPeriod"/>
            </a:pPr>
            <a:endParaRPr lang="en-US" sz="2400" dirty="0" smtClean="0"/>
          </a:p>
          <a:p>
            <a:pPr marL="342900" indent="-342900">
              <a:buAutoNum type="arabicPeriod"/>
            </a:pPr>
            <a:r>
              <a:rPr lang="en-US" sz="2400" dirty="0" smtClean="0"/>
              <a:t>All expected cell counts ≥5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4724400" y="2630031"/>
            <a:ext cx="40386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400" dirty="0" smtClean="0"/>
              <a:t>Shirt  color and gender are categorical data</a:t>
            </a:r>
          </a:p>
          <a:p>
            <a:pPr marL="342900" indent="-342900">
              <a:buAutoNum type="arabicPeriod"/>
            </a:pPr>
            <a:endParaRPr lang="en-US" sz="2400" dirty="0" smtClean="0"/>
          </a:p>
          <a:p>
            <a:pPr marL="342900" indent="-342900">
              <a:buAutoNum type="arabicPeriod"/>
            </a:pPr>
            <a:r>
              <a:rPr lang="en-US" sz="2400" dirty="0" smtClean="0"/>
              <a:t>SRS of lunch tables in each lunch was taken</a:t>
            </a:r>
          </a:p>
          <a:p>
            <a:pPr marL="342900" indent="-342900">
              <a:buAutoNum type="arabicPeriod"/>
            </a:pPr>
            <a:endParaRPr lang="en-US" sz="2400" dirty="0" smtClean="0"/>
          </a:p>
          <a:p>
            <a:pPr marL="342900" indent="-342900">
              <a:buAutoNum type="arabicPeriod"/>
            </a:pPr>
            <a:r>
              <a:rPr lang="en-US" sz="2400" dirty="0" smtClean="0"/>
              <a:t>All expected cell counts ≥5</a:t>
            </a:r>
            <a:endParaRPr lang="en-US" sz="2400" dirty="0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7886700" y="4914900"/>
            <a:ext cx="609600" cy="228600"/>
          </a:xfrm>
          <a:prstGeom prst="line">
            <a:avLst/>
          </a:prstGeom>
          <a:ln w="3810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0" y="556260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>
                    <a:lumMod val="25000"/>
                    <a:lumOff val="75000"/>
                  </a:schemeClr>
                </a:solidFill>
              </a:rPr>
              <a:t>Not all conditions met, continue test anyway: </a:t>
            </a:r>
            <a:r>
              <a:rPr lang="el-GR" sz="2000" b="1" dirty="0" smtClean="0">
                <a:solidFill>
                  <a:schemeClr val="bg1">
                    <a:lumMod val="25000"/>
                    <a:lumOff val="75000"/>
                  </a:schemeClr>
                </a:solidFill>
              </a:rPr>
              <a:t>χ</a:t>
            </a:r>
            <a:r>
              <a:rPr lang="en-US" sz="2000" b="1" dirty="0" smtClean="0">
                <a:solidFill>
                  <a:schemeClr val="bg1">
                    <a:lumMod val="25000"/>
                    <a:lumOff val="75000"/>
                  </a:schemeClr>
                </a:solidFill>
              </a:rPr>
              <a:t> 2 Distribution</a:t>
            </a:r>
          </a:p>
          <a:p>
            <a:pPr algn="ctr"/>
            <a:r>
              <a:rPr lang="el-GR" sz="2000" b="1" dirty="0" smtClean="0">
                <a:solidFill>
                  <a:schemeClr val="bg1">
                    <a:lumMod val="25000"/>
                    <a:lumOff val="75000"/>
                  </a:schemeClr>
                </a:solidFill>
              </a:rPr>
              <a:t>χ2</a:t>
            </a:r>
            <a:r>
              <a:rPr lang="en-US" sz="2000" b="1" dirty="0" smtClean="0">
                <a:solidFill>
                  <a:schemeClr val="bg1">
                    <a:lumMod val="25000"/>
                    <a:lumOff val="75000"/>
                  </a:schemeClr>
                </a:solidFill>
              </a:rPr>
              <a:t> Test of Independence</a:t>
            </a:r>
            <a:endParaRPr lang="en-US" sz="2000" b="1" dirty="0">
              <a:solidFill>
                <a:schemeClr val="bg1">
                  <a:lumMod val="25000"/>
                  <a:lumOff val="75000"/>
                </a:schemeClr>
              </a:solidFill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z="5400" baseline="30000" dirty="0" smtClean="0"/>
              <a:t>χ</a:t>
            </a:r>
            <a:r>
              <a:rPr lang="en-US" sz="5400" baseline="30000" dirty="0" smtClean="0"/>
              <a:t>2 </a:t>
            </a:r>
            <a:r>
              <a:rPr lang="en-US" dirty="0" smtClean="0"/>
              <a:t>Test of Independence:</a:t>
            </a:r>
            <a:br>
              <a:rPr lang="en-US" dirty="0" smtClean="0"/>
            </a:br>
            <a:r>
              <a:rPr lang="en-US" sz="2800" dirty="0" smtClean="0"/>
              <a:t>Shirt Color &amp; Gender</a:t>
            </a:r>
            <a:endParaRPr lang="en-US" baseline="30000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" y="2988380"/>
            <a:ext cx="2860570" cy="509928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13" name="TextBox 12"/>
          <p:cNvSpPr txBox="1"/>
          <p:nvPr/>
        </p:nvSpPr>
        <p:spPr>
          <a:xfrm>
            <a:off x="3047999" y="2886670"/>
            <a:ext cx="21405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=</a:t>
            </a:r>
            <a:r>
              <a:rPr lang="en-US" sz="2400" dirty="0" smtClean="0"/>
              <a:t> </a:t>
            </a:r>
            <a:endParaRPr lang="en-US" sz="1600" dirty="0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257799" y="2886670"/>
            <a:ext cx="21405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+</a:t>
            </a:r>
            <a:r>
              <a:rPr lang="en-US" sz="2400" dirty="0" smtClean="0"/>
              <a:t> </a:t>
            </a:r>
            <a:endParaRPr lang="en-US" sz="1600" dirty="0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7391400" y="2886670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+… = 9.905 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0" y="372487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P(</a:t>
            </a:r>
            <a:r>
              <a:rPr lang="el-GR" sz="2400" dirty="0" smtClean="0"/>
              <a:t>χ</a:t>
            </a:r>
            <a:r>
              <a:rPr lang="en-US" sz="2400" dirty="0" smtClean="0"/>
              <a:t>2&gt;9.905/ df= 9)=0.36</a:t>
            </a:r>
            <a:endParaRPr lang="en-US" sz="2400" dirty="0"/>
          </a:p>
        </p:txBody>
      </p:sp>
      <p:sp>
        <p:nvSpPr>
          <p:cNvPr id="21" name="TextBox 20"/>
          <p:cNvSpPr txBox="1"/>
          <p:nvPr/>
        </p:nvSpPr>
        <p:spPr>
          <a:xfrm>
            <a:off x="533400" y="4639270"/>
            <a:ext cx="845820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FF00"/>
                </a:solidFill>
              </a:rPr>
              <a:t>Conclusion</a:t>
            </a:r>
          </a:p>
          <a:p>
            <a:r>
              <a:rPr lang="en-US" sz="2000" dirty="0" smtClean="0">
                <a:solidFill>
                  <a:srgbClr val="FFFF00"/>
                </a:solidFill>
              </a:rPr>
              <a:t>We fail to reject the Ho because the p-value of 0.36 is greater than </a:t>
            </a:r>
            <a:r>
              <a:rPr lang="el-GR" sz="2000" dirty="0" smtClean="0">
                <a:solidFill>
                  <a:srgbClr val="FFFF00"/>
                </a:solidFill>
              </a:rPr>
              <a:t>α</a:t>
            </a:r>
            <a:r>
              <a:rPr lang="en-US" sz="2000" dirty="0" smtClean="0">
                <a:solidFill>
                  <a:srgbClr val="FFFF00"/>
                </a:solidFill>
              </a:rPr>
              <a:t>=.05.</a:t>
            </a:r>
          </a:p>
          <a:p>
            <a:r>
              <a:rPr lang="en-US" sz="2000" dirty="0" smtClean="0">
                <a:solidFill>
                  <a:srgbClr val="FFFF00"/>
                </a:solidFill>
              </a:rPr>
              <a:t>We have sufficient evidence that there is no relationship between shirt color and gender.</a:t>
            </a:r>
            <a:endParaRPr lang="en-US" sz="2000" dirty="0">
              <a:solidFill>
                <a:srgbClr val="FFFF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-533400" y="1542871"/>
            <a:ext cx="6781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>
              <a:buNone/>
            </a:pPr>
            <a:r>
              <a:rPr lang="en-US" dirty="0" smtClean="0">
                <a:solidFill>
                  <a:schemeClr val="accent5"/>
                </a:solidFill>
              </a:rPr>
              <a:t>Ho</a:t>
            </a:r>
            <a:r>
              <a:rPr lang="en-US" dirty="0" smtClean="0"/>
              <a:t>: There is no relationship between shirt color and gender.</a:t>
            </a:r>
          </a:p>
          <a:p>
            <a:pPr lvl="2">
              <a:buNone/>
            </a:pPr>
            <a:endParaRPr lang="en-US" dirty="0" smtClean="0"/>
          </a:p>
          <a:p>
            <a:pPr lvl="2">
              <a:buNone/>
            </a:pPr>
            <a:r>
              <a:rPr lang="en-US" dirty="0" smtClean="0">
                <a:solidFill>
                  <a:schemeClr val="accent5"/>
                </a:solidFill>
              </a:rPr>
              <a:t>Ha</a:t>
            </a:r>
            <a:r>
              <a:rPr lang="en-US" dirty="0" smtClean="0"/>
              <a:t>: There is a relationship between shirt color and gender.</a:t>
            </a:r>
          </a:p>
          <a:p>
            <a:endParaRPr lang="en-US" dirty="0"/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0721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98658" y="2971800"/>
            <a:ext cx="2035342" cy="533400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62600" y="2958935"/>
            <a:ext cx="1905000" cy="470065"/>
          </a:xfrm>
          <a:prstGeom prst="rect">
            <a:avLst/>
          </a:prstGeom>
          <a:solidFill>
            <a:schemeClr val="tx1"/>
          </a:solidFill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514600"/>
            <a:ext cx="7772400" cy="2026440"/>
          </a:xfrm>
        </p:spPr>
        <p:txBody>
          <a:bodyPr>
            <a:normAutofit fontScale="92500" lnSpcReduction="20000"/>
          </a:bodyPr>
          <a:lstStyle/>
          <a:p>
            <a:pPr lvl="2">
              <a:buNone/>
            </a:pPr>
            <a:r>
              <a:rPr lang="en-US" sz="3000" dirty="0" smtClean="0">
                <a:solidFill>
                  <a:schemeClr val="accent5"/>
                </a:solidFill>
              </a:rPr>
              <a:t>Ho</a:t>
            </a:r>
            <a:r>
              <a:rPr lang="en-US" sz="3000" dirty="0" smtClean="0"/>
              <a:t>: There is no relationship between mood and lunch time.</a:t>
            </a:r>
          </a:p>
          <a:p>
            <a:pPr lvl="2">
              <a:buNone/>
            </a:pPr>
            <a:endParaRPr lang="en-US" sz="3000" dirty="0" smtClean="0"/>
          </a:p>
          <a:p>
            <a:pPr lvl="2">
              <a:buNone/>
            </a:pPr>
            <a:r>
              <a:rPr lang="en-US" sz="3000" dirty="0" smtClean="0">
                <a:solidFill>
                  <a:schemeClr val="accent5"/>
                </a:solidFill>
              </a:rPr>
              <a:t>Ha</a:t>
            </a:r>
            <a:r>
              <a:rPr lang="en-US" sz="3000" dirty="0" smtClean="0"/>
              <a:t>: There is a relationship between mood and lunch time.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z="5400" baseline="30000" dirty="0" smtClean="0"/>
              <a:t>χ</a:t>
            </a:r>
            <a:r>
              <a:rPr lang="en-US" sz="5400" baseline="30000" dirty="0" smtClean="0"/>
              <a:t>2 </a:t>
            </a:r>
            <a:r>
              <a:rPr lang="en-US" dirty="0" smtClean="0"/>
              <a:t>Test of Independence:</a:t>
            </a:r>
            <a:br>
              <a:rPr lang="en-US" dirty="0" smtClean="0"/>
            </a:br>
            <a:r>
              <a:rPr lang="en-US" sz="2800" dirty="0" smtClean="0"/>
              <a:t>Mood &amp; Lunch Time</a:t>
            </a:r>
            <a:endParaRPr lang="en-US" baseline="30000" dirty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83560"/>
            <a:ext cx="7772400" cy="731040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Conditions</a:t>
            </a:r>
            <a:endParaRPr lang="en-US" dirty="0" smtClean="0"/>
          </a:p>
          <a:p>
            <a:pPr algn="ctr">
              <a:buNone/>
            </a:pP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z="5400" baseline="30000" dirty="0" smtClean="0"/>
              <a:t>χ</a:t>
            </a:r>
            <a:r>
              <a:rPr lang="en-US" sz="5400" baseline="30000" dirty="0" smtClean="0"/>
              <a:t>2 </a:t>
            </a:r>
            <a:r>
              <a:rPr lang="en-US" dirty="0" smtClean="0"/>
              <a:t>Test of Independence:</a:t>
            </a:r>
            <a:br>
              <a:rPr lang="en-US" dirty="0" smtClean="0"/>
            </a:br>
            <a:r>
              <a:rPr lang="en-US" sz="2800" dirty="0" smtClean="0"/>
              <a:t>Mood and Lunch Time</a:t>
            </a:r>
            <a:endParaRPr lang="en-US" baseline="30000" dirty="0"/>
          </a:p>
        </p:txBody>
      </p:sp>
      <p:sp>
        <p:nvSpPr>
          <p:cNvPr id="6" name="TextBox 5"/>
          <p:cNvSpPr txBox="1"/>
          <p:nvPr/>
        </p:nvSpPr>
        <p:spPr>
          <a:xfrm>
            <a:off x="304800" y="2895600"/>
            <a:ext cx="3886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400" dirty="0" smtClean="0"/>
              <a:t>Categorical Data</a:t>
            </a:r>
          </a:p>
          <a:p>
            <a:pPr marL="342900" indent="-342900">
              <a:buAutoNum type="arabicPeriod"/>
            </a:pPr>
            <a:endParaRPr lang="en-US" sz="2400" dirty="0" smtClean="0"/>
          </a:p>
          <a:p>
            <a:pPr marL="342900" indent="-342900">
              <a:buAutoNum type="arabicPeriod"/>
            </a:pPr>
            <a:r>
              <a:rPr lang="en-US" sz="2400" dirty="0" smtClean="0"/>
              <a:t>SRS</a:t>
            </a:r>
          </a:p>
          <a:p>
            <a:pPr marL="342900" indent="-342900">
              <a:buAutoNum type="arabicPeriod"/>
            </a:pPr>
            <a:endParaRPr lang="en-US" sz="2400" dirty="0" smtClean="0"/>
          </a:p>
          <a:p>
            <a:pPr marL="342900" indent="-342900">
              <a:buAutoNum type="arabicPeriod"/>
            </a:pPr>
            <a:r>
              <a:rPr lang="en-US" sz="2400" dirty="0" smtClean="0"/>
              <a:t>All expected cell counts ≥5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4724400" y="2630031"/>
            <a:ext cx="40386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400" dirty="0" smtClean="0"/>
              <a:t>Mood and Lunch are categorical data</a:t>
            </a:r>
          </a:p>
          <a:p>
            <a:pPr marL="342900" indent="-342900">
              <a:buAutoNum type="arabicPeriod"/>
            </a:pPr>
            <a:endParaRPr lang="en-US" sz="2400" dirty="0" smtClean="0"/>
          </a:p>
          <a:p>
            <a:pPr marL="342900" indent="-342900">
              <a:buAutoNum type="arabicPeriod"/>
            </a:pPr>
            <a:r>
              <a:rPr lang="en-US" sz="2400" dirty="0" smtClean="0"/>
              <a:t>SRS of lunch tables in each lunch was taken</a:t>
            </a:r>
          </a:p>
          <a:p>
            <a:pPr marL="342900" indent="-342900">
              <a:buAutoNum type="arabicPeriod"/>
            </a:pPr>
            <a:endParaRPr lang="en-US" sz="2400" dirty="0" smtClean="0"/>
          </a:p>
          <a:p>
            <a:pPr marL="342900" indent="-342900">
              <a:buAutoNum type="arabicPeriod"/>
            </a:pPr>
            <a:r>
              <a:rPr lang="en-US" sz="2400" dirty="0" smtClean="0"/>
              <a:t>All expected cell counts ≥5</a:t>
            </a:r>
            <a:endParaRPr lang="en-US" sz="2400" dirty="0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7886700" y="4914900"/>
            <a:ext cx="609600" cy="228600"/>
          </a:xfrm>
          <a:prstGeom prst="line">
            <a:avLst/>
          </a:prstGeom>
          <a:ln w="3810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0" y="556260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>
                    <a:lumMod val="25000"/>
                    <a:lumOff val="75000"/>
                  </a:schemeClr>
                </a:solidFill>
              </a:rPr>
              <a:t>Not all conditions met, continue test anyway: </a:t>
            </a:r>
            <a:r>
              <a:rPr lang="el-GR" sz="2000" b="1" dirty="0" smtClean="0">
                <a:solidFill>
                  <a:schemeClr val="bg1">
                    <a:lumMod val="25000"/>
                    <a:lumOff val="75000"/>
                  </a:schemeClr>
                </a:solidFill>
              </a:rPr>
              <a:t>χ</a:t>
            </a:r>
            <a:r>
              <a:rPr lang="en-US" sz="2000" b="1" dirty="0" smtClean="0">
                <a:solidFill>
                  <a:schemeClr val="bg1">
                    <a:lumMod val="25000"/>
                    <a:lumOff val="75000"/>
                  </a:schemeClr>
                </a:solidFill>
              </a:rPr>
              <a:t> 2 Distribution</a:t>
            </a:r>
          </a:p>
          <a:p>
            <a:pPr algn="ctr"/>
            <a:r>
              <a:rPr lang="el-GR" sz="2000" b="1" dirty="0" smtClean="0">
                <a:solidFill>
                  <a:schemeClr val="bg1">
                    <a:lumMod val="25000"/>
                    <a:lumOff val="75000"/>
                  </a:schemeClr>
                </a:solidFill>
              </a:rPr>
              <a:t>χ2</a:t>
            </a:r>
            <a:r>
              <a:rPr lang="en-US" sz="2000" b="1" dirty="0" smtClean="0">
                <a:solidFill>
                  <a:schemeClr val="bg1">
                    <a:lumMod val="25000"/>
                    <a:lumOff val="75000"/>
                  </a:schemeClr>
                </a:solidFill>
              </a:rPr>
              <a:t> Test of Independence</a:t>
            </a:r>
            <a:endParaRPr lang="en-US" sz="2000" b="1" dirty="0">
              <a:solidFill>
                <a:schemeClr val="bg1">
                  <a:lumMod val="25000"/>
                  <a:lumOff val="75000"/>
                </a:schemeClr>
              </a:solidFill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z="5400" baseline="30000" dirty="0" smtClean="0"/>
              <a:t>χ</a:t>
            </a:r>
            <a:r>
              <a:rPr lang="en-US" sz="5400" baseline="30000" dirty="0" smtClean="0"/>
              <a:t>2 </a:t>
            </a:r>
            <a:r>
              <a:rPr lang="en-US" dirty="0" smtClean="0"/>
              <a:t>Test of Independence:</a:t>
            </a:r>
            <a:br>
              <a:rPr lang="en-US" dirty="0" smtClean="0"/>
            </a:br>
            <a:r>
              <a:rPr lang="en-US" sz="2800" dirty="0" smtClean="0"/>
              <a:t>Mood and Lunch Time</a:t>
            </a:r>
            <a:endParaRPr lang="en-US" baseline="30000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" y="2988380"/>
            <a:ext cx="2860570" cy="509928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13" name="TextBox 12"/>
          <p:cNvSpPr txBox="1"/>
          <p:nvPr/>
        </p:nvSpPr>
        <p:spPr>
          <a:xfrm>
            <a:off x="3047999" y="2886670"/>
            <a:ext cx="21405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=</a:t>
            </a:r>
            <a:r>
              <a:rPr lang="en-US" sz="2400" dirty="0" smtClean="0"/>
              <a:t> </a:t>
            </a:r>
            <a:endParaRPr lang="en-US" sz="1600" dirty="0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257799" y="2886670"/>
            <a:ext cx="21405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+</a:t>
            </a:r>
            <a:r>
              <a:rPr lang="en-US" sz="2400" dirty="0" smtClean="0"/>
              <a:t> </a:t>
            </a:r>
            <a:endParaRPr lang="en-US" sz="1600" dirty="0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7391400" y="2886670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+… =26.46  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0" y="372487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P(</a:t>
            </a:r>
            <a:r>
              <a:rPr lang="el-GR" sz="2400" dirty="0" smtClean="0"/>
              <a:t>χ</a:t>
            </a:r>
            <a:r>
              <a:rPr lang="en-US" sz="2400" dirty="0" smtClean="0"/>
              <a:t>2&gt;26.46/ df= 9)=0.0017</a:t>
            </a:r>
            <a:endParaRPr lang="en-US" sz="2400" dirty="0"/>
          </a:p>
        </p:txBody>
      </p:sp>
      <p:sp>
        <p:nvSpPr>
          <p:cNvPr id="21" name="TextBox 20"/>
          <p:cNvSpPr txBox="1"/>
          <p:nvPr/>
        </p:nvSpPr>
        <p:spPr>
          <a:xfrm>
            <a:off x="533400" y="4639270"/>
            <a:ext cx="8458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FF00"/>
                </a:solidFill>
              </a:rPr>
              <a:t>Conclusion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We reject the Ho because the p-value of 0.0017 is less than </a:t>
            </a:r>
            <a:r>
              <a:rPr lang="el-GR" dirty="0" smtClean="0">
                <a:solidFill>
                  <a:srgbClr val="FFFF00"/>
                </a:solidFill>
              </a:rPr>
              <a:t>α</a:t>
            </a:r>
            <a:r>
              <a:rPr lang="en-US" dirty="0" smtClean="0">
                <a:solidFill>
                  <a:srgbClr val="FFFF00"/>
                </a:solidFill>
              </a:rPr>
              <a:t>=.05.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We have sufficient evidence that there is a relationship between mood and lunch time.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-533400" y="1542871"/>
            <a:ext cx="6781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>
              <a:buNone/>
            </a:pPr>
            <a:r>
              <a:rPr lang="en-US" dirty="0" smtClean="0">
                <a:solidFill>
                  <a:schemeClr val="accent5"/>
                </a:solidFill>
              </a:rPr>
              <a:t>Ho</a:t>
            </a:r>
            <a:r>
              <a:rPr lang="en-US" dirty="0" smtClean="0"/>
              <a:t>: There is no relationship between mood and lunch time.</a:t>
            </a:r>
          </a:p>
          <a:p>
            <a:pPr lvl="2">
              <a:buNone/>
            </a:pPr>
            <a:endParaRPr lang="en-US" dirty="0" smtClean="0"/>
          </a:p>
          <a:p>
            <a:pPr lvl="2">
              <a:buNone/>
            </a:pPr>
            <a:r>
              <a:rPr lang="en-US" dirty="0" smtClean="0">
                <a:solidFill>
                  <a:schemeClr val="accent5"/>
                </a:solidFill>
              </a:rPr>
              <a:t>Ha</a:t>
            </a:r>
            <a:r>
              <a:rPr lang="en-US" dirty="0" smtClean="0"/>
              <a:t>: There is a relationship between mood and lunch time.</a:t>
            </a:r>
          </a:p>
          <a:p>
            <a:endParaRPr lang="en-US" dirty="0"/>
          </a:p>
        </p:txBody>
      </p:sp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3793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52800" y="2971800"/>
            <a:ext cx="1923047" cy="533400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84658" y="2971800"/>
            <a:ext cx="1882942" cy="493461"/>
          </a:xfrm>
          <a:prstGeom prst="rect">
            <a:avLst/>
          </a:prstGeom>
          <a:solidFill>
            <a:schemeClr val="tx1"/>
          </a:solidFill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Since </a:t>
            </a:r>
            <a:r>
              <a:rPr lang="en-US" dirty="0" smtClean="0"/>
              <a:t>we know the only dependent test was between mood and lunch (the p-value 0.0017 is less than alpha, 0.05, so it’s significant), we can observe how our friends might act based on their lunch time. </a:t>
            </a:r>
            <a:endParaRPr lang="en-US" dirty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Tara\AppData\Local\Microsoft\Windows\Temporary Internet Files\Content.IE5\7YSAJ6F4\MC900198865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152400"/>
            <a:ext cx="1729552" cy="1767986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Many studies showing color can affect mood, but can mood affect color?</a:t>
            </a:r>
          </a:p>
          <a:p>
            <a:pPr lvl="1"/>
            <a:r>
              <a:rPr lang="en-US" dirty="0" smtClean="0"/>
              <a:t>Color Psychology:</a:t>
            </a:r>
          </a:p>
          <a:p>
            <a:pPr lvl="2"/>
            <a:r>
              <a:rPr lang="en-US" dirty="0" smtClean="0"/>
              <a:t>“…color can alter moods, influence behavior, and even cause physical reactions -- like raising your blood pressure or suppressing your appetite” (findarticles.com)</a:t>
            </a:r>
          </a:p>
          <a:p>
            <a:pPr lvl="2"/>
            <a:r>
              <a:rPr lang="en-US" dirty="0" smtClean="0"/>
              <a:t>Warm colors (reds, oranges yellows) evoke feelings of warmth and comfort (Cherry)</a:t>
            </a:r>
          </a:p>
          <a:p>
            <a:pPr lvl="2"/>
            <a:r>
              <a:rPr lang="en-US" dirty="0" smtClean="0"/>
              <a:t>Cool colors associated with sadness (Cherry)</a:t>
            </a:r>
          </a:p>
          <a:p>
            <a:pPr lvl="1"/>
            <a:endParaRPr lang="en-US" i="1" dirty="0" smtClean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Bias and Error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Categories</a:t>
            </a:r>
          </a:p>
          <a:p>
            <a:pPr lvl="1"/>
            <a:r>
              <a:rPr lang="en-US" dirty="0" smtClean="0"/>
              <a:t>Had to group them so we didn’t have so many categories that we couldn’t compare them</a:t>
            </a:r>
          </a:p>
          <a:p>
            <a:pPr lvl="1"/>
            <a:r>
              <a:rPr lang="en-US" dirty="0" smtClean="0"/>
              <a:t>Example: if someone said “stressed” or “apathetic,” we considered them “unhappy”</a:t>
            </a:r>
          </a:p>
          <a:p>
            <a:pPr lvl="1"/>
            <a:r>
              <a:rPr lang="en-US" dirty="0" smtClean="0"/>
              <a:t>Example: bands and phrases were included in “brand”</a:t>
            </a:r>
          </a:p>
          <a:p>
            <a:r>
              <a:rPr lang="en-US" dirty="0" smtClean="0"/>
              <a:t>By D lunch, we knew our categories &amp; told the people we surveyed, so they had more narrow options </a:t>
            </a:r>
            <a:endParaRPr lang="en-US" dirty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Bias and Error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Friends often influenced others at their tables when saying “mood”</a:t>
            </a:r>
          </a:p>
          <a:p>
            <a:pPr lvl="1"/>
            <a:r>
              <a:rPr lang="en-US" dirty="0" smtClean="0"/>
              <a:t>Or, if didn’t know us, may have felt uncomfortable being </a:t>
            </a:r>
            <a:r>
              <a:rPr lang="en-US" dirty="0" smtClean="0"/>
              <a:t>honest</a:t>
            </a:r>
          </a:p>
          <a:p>
            <a:pPr lvl="1"/>
            <a:r>
              <a:rPr lang="en-US" dirty="0" smtClean="0"/>
              <a:t>Also, </a:t>
            </a:r>
            <a:r>
              <a:rPr lang="en-US" i="1" dirty="0" smtClean="0"/>
              <a:t>our</a:t>
            </a:r>
            <a:r>
              <a:rPr lang="en-US" dirty="0" smtClean="0"/>
              <a:t> own friends– affects mood and willingness and goofiness</a:t>
            </a:r>
            <a:endParaRPr lang="en-US" dirty="0" smtClean="0"/>
          </a:p>
          <a:p>
            <a:pPr lvl="1"/>
            <a:r>
              <a:rPr lang="en-US" dirty="0" smtClean="0"/>
              <a:t>Should have just done one person per table? Too difficult to get good sample size</a:t>
            </a:r>
          </a:p>
          <a:p>
            <a:r>
              <a:rPr lang="en-US" dirty="0" smtClean="0"/>
              <a:t>Didn’t record people who didn’t want to respond– could have made that a separate option for “mood,” maybe</a:t>
            </a:r>
          </a:p>
          <a:p>
            <a:r>
              <a:rPr lang="en-US" dirty="0" smtClean="0"/>
              <a:t>Shirt color– </a:t>
            </a:r>
            <a:r>
              <a:rPr lang="en-US" dirty="0" smtClean="0"/>
              <a:t>if more </a:t>
            </a:r>
            <a:r>
              <a:rPr lang="en-US" dirty="0" smtClean="0"/>
              <a:t>than one shirt or predominant color</a:t>
            </a:r>
          </a:p>
          <a:p>
            <a:r>
              <a:rPr lang="en-US" dirty="0" smtClean="0"/>
              <a:t>Shirt </a:t>
            </a:r>
            <a:r>
              <a:rPr lang="en-US" dirty="0" smtClean="0"/>
              <a:t>design–if </a:t>
            </a:r>
            <a:r>
              <a:rPr lang="en-US" dirty="0" smtClean="0"/>
              <a:t>more than one design or cardigans, layers, etc. </a:t>
            </a:r>
            <a:endParaRPr lang="en-US" dirty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Bias and Error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Only surveyed people on one day</a:t>
            </a:r>
          </a:p>
          <a:p>
            <a:r>
              <a:rPr lang="en-US" dirty="0" smtClean="0"/>
              <a:t>Only surveyed teens 10</a:t>
            </a:r>
            <a:r>
              <a:rPr lang="en-US" baseline="30000" dirty="0" smtClean="0"/>
              <a:t>th</a:t>
            </a:r>
            <a:r>
              <a:rPr lang="en-US" dirty="0" smtClean="0"/>
              <a:t>- 12</a:t>
            </a:r>
            <a:r>
              <a:rPr lang="en-US" baseline="30000" dirty="0" smtClean="0"/>
              <a:t>th</a:t>
            </a:r>
            <a:r>
              <a:rPr lang="en-US" dirty="0" smtClean="0"/>
              <a:t> grade (no adults)</a:t>
            </a:r>
          </a:p>
          <a:p>
            <a:r>
              <a:rPr lang="en-US" dirty="0" smtClean="0"/>
              <a:t>Only surveyed in school– different even if with different lunchtimes at work or other schools?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Personal </a:t>
            </a:r>
            <a:r>
              <a:rPr lang="en-US" dirty="0" smtClean="0"/>
              <a:t>Opinions/ 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Surprised mood really doesn’t affect shirt color from what our data tells us</a:t>
            </a:r>
          </a:p>
          <a:p>
            <a:r>
              <a:rPr lang="en-US" dirty="0" smtClean="0"/>
              <a:t>Could have made surveying more accurate</a:t>
            </a:r>
          </a:p>
          <a:p>
            <a:pPr lvl="1"/>
            <a:r>
              <a:rPr lang="en-US" dirty="0" smtClean="0"/>
              <a:t>Different/ wider population</a:t>
            </a:r>
          </a:p>
          <a:p>
            <a:pPr lvl="1"/>
            <a:r>
              <a:rPr lang="en-US" dirty="0" smtClean="0"/>
              <a:t>Different way to survey </a:t>
            </a:r>
          </a:p>
          <a:p>
            <a:pPr lvl="2"/>
            <a:r>
              <a:rPr lang="en-US" dirty="0" smtClean="0"/>
              <a:t>Papers</a:t>
            </a:r>
          </a:p>
          <a:p>
            <a:pPr lvl="2"/>
            <a:r>
              <a:rPr lang="en-US" dirty="0" smtClean="0"/>
              <a:t>Website– but that’d result in voluntary bias</a:t>
            </a:r>
          </a:p>
          <a:p>
            <a:pPr lvl="2"/>
            <a:r>
              <a:rPr lang="en-US" dirty="0" smtClean="0"/>
              <a:t>Pull people aside to avoid friend influence– awkward and intimidating?</a:t>
            </a:r>
            <a:endParaRPr lang="en-US" dirty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and Answer</a:t>
            </a:r>
            <a:endParaRPr lang="en-US" dirty="0"/>
          </a:p>
        </p:txBody>
      </p:sp>
      <p:pic>
        <p:nvPicPr>
          <p:cNvPr id="1026" name="Picture 2" descr="C:\Users\Tara\AppData\Local\Microsoft\Windows\Temporary Internet Files\Content.IE5\7YSAJ6F4\MC900434859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250733">
            <a:off x="6168505" y="1063056"/>
            <a:ext cx="2598240" cy="2598240"/>
          </a:xfrm>
          <a:prstGeom prst="rect">
            <a:avLst/>
          </a:prstGeom>
          <a:noFill/>
        </p:spPr>
      </p:pic>
      <p:pic>
        <p:nvPicPr>
          <p:cNvPr id="1027" name="Picture 3" descr="C:\Users\Tara\AppData\Local\Microsoft\Windows\Temporary Internet Files\Content.IE5\1Y01ES8E\MC900442072[1].wmf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rot="19933438">
            <a:off x="746035" y="2033809"/>
            <a:ext cx="2656863" cy="1896511"/>
          </a:xfrm>
          <a:prstGeom prst="rect">
            <a:avLst/>
          </a:prstGeom>
          <a:noFill/>
        </p:spPr>
      </p:pic>
      <p:pic>
        <p:nvPicPr>
          <p:cNvPr id="1028" name="Picture 4" descr="C:\Users\Tara\AppData\Local\Microsoft\Windows\Temporary Internet Files\Content.IE5\7YSAJ6F4\MC900156053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531502">
            <a:off x="2588622" y="3507007"/>
            <a:ext cx="1919838" cy="2193112"/>
          </a:xfrm>
          <a:prstGeom prst="rect">
            <a:avLst/>
          </a:prstGeom>
          <a:noFill/>
        </p:spPr>
      </p:pic>
      <p:pic>
        <p:nvPicPr>
          <p:cNvPr id="1030" name="Picture 6" descr="C:\Users\Tara\AppData\Local\Microsoft\Windows\Temporary Internet Files\Content.IE5\UNN3NCL1\MM900172629[1]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536023">
            <a:off x="6248400" y="4191000"/>
            <a:ext cx="1847850" cy="211182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Cherry, Kendra. "Color Psychology." </a:t>
            </a:r>
            <a:r>
              <a:rPr lang="en-US" i="1" dirty="0" smtClean="0"/>
              <a:t>About.com</a:t>
            </a:r>
            <a:r>
              <a:rPr lang="en-US" dirty="0" smtClean="0"/>
              <a:t>. The New York Times Company, </a:t>
            </a:r>
            <a:r>
              <a:rPr lang="en-US" dirty="0" err="1" smtClean="0"/>
              <a:t>n.d</a:t>
            </a:r>
            <a:r>
              <a:rPr lang="en-US" dirty="0" smtClean="0"/>
              <a:t>. </a:t>
            </a:r>
            <a:br>
              <a:rPr lang="en-US" dirty="0" smtClean="0"/>
            </a:br>
            <a:r>
              <a:rPr lang="en-US" dirty="0" smtClean="0"/>
              <a:t>     Web. 9 Jan. 2011. &lt;http://psychology.about.com/od/sensationandperception/ </a:t>
            </a:r>
            <a:br>
              <a:rPr lang="en-US" dirty="0" smtClean="0"/>
            </a:br>
            <a:r>
              <a:rPr lang="en-US" dirty="0" smtClean="0"/>
              <a:t>     a/colorpsych.htm&gt;. </a:t>
            </a:r>
          </a:p>
          <a:p>
            <a:r>
              <a:rPr lang="en-US" dirty="0" smtClean="0"/>
              <a:t>Lucia, Lynn Santa. "Color power: how much can the color of the shirt you wear, </a:t>
            </a:r>
            <a:br>
              <a:rPr lang="en-US" dirty="0" smtClean="0"/>
            </a:br>
            <a:r>
              <a:rPr lang="en-US" dirty="0" smtClean="0"/>
              <a:t>     the food you eat, and the walls you surround yourself with affect you? A </a:t>
            </a:r>
            <a:br>
              <a:rPr lang="en-US" dirty="0" smtClean="0"/>
            </a:br>
            <a:r>
              <a:rPr lang="en-US" dirty="0" smtClean="0"/>
              <a:t>     lot more than you may think." </a:t>
            </a:r>
            <a:r>
              <a:rPr lang="en-US" i="1" dirty="0" smtClean="0"/>
              <a:t>CBS </a:t>
            </a:r>
            <a:r>
              <a:rPr lang="en-US" i="1" dirty="0" err="1" smtClean="0"/>
              <a:t>Moneywatch</a:t>
            </a:r>
            <a:r>
              <a:rPr lang="en-US" dirty="0" smtClean="0"/>
              <a:t>. </a:t>
            </a:r>
            <a:r>
              <a:rPr lang="en-US" dirty="0" err="1" smtClean="0"/>
              <a:t>Bnet</a:t>
            </a:r>
            <a:r>
              <a:rPr lang="en-US" dirty="0" smtClean="0"/>
              <a:t>, May 2002. Web. 9 Jan. </a:t>
            </a:r>
            <a:br>
              <a:rPr lang="en-US" dirty="0" smtClean="0"/>
            </a:br>
            <a:r>
              <a:rPr lang="en-US" dirty="0" smtClean="0"/>
              <a:t>     2011. &lt;http://findarticles.com/p/articles/mi_hb3415/is_8_17/ </a:t>
            </a:r>
            <a:br>
              <a:rPr lang="en-US" dirty="0" smtClean="0"/>
            </a:br>
            <a:r>
              <a:rPr lang="en-US" dirty="0" smtClean="0"/>
              <a:t>     ai_n28914591/&gt;</a:t>
            </a:r>
            <a:endParaRPr lang="en-US" dirty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0905739">
            <a:off x="1012835" y="1039950"/>
            <a:ext cx="7772400" cy="4364736"/>
          </a:xfrm>
        </p:spPr>
        <p:txBody>
          <a:bodyPr/>
          <a:lstStyle/>
          <a:p>
            <a:r>
              <a:rPr lang="en-US" dirty="0" smtClean="0"/>
              <a:t>BUT, Does Mood Affect Color Choice?</a:t>
            </a:r>
            <a:endParaRPr lang="en-US" dirty="0"/>
          </a:p>
        </p:txBody>
      </p:sp>
      <p:pic>
        <p:nvPicPr>
          <p:cNvPr id="2051" name="Picture 3" descr="C:\Users\Levine.t484\AppData\Local\Microsoft\Windows\Temporary Internet Files\Content.IE5\DJMBU8OJ\MM900365268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2286000"/>
            <a:ext cx="1861457" cy="240557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Levine.t484\AppData\Local\Microsoft\Windows\Temporary Internet Files\Content.IE5\DJMBU8OJ\MC900187537[1].wmf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5715000" y="3429000"/>
            <a:ext cx="1811426" cy="182057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Wanted to see if the “myth” that shirt color reflects mood is true</a:t>
            </a:r>
          </a:p>
          <a:p>
            <a:r>
              <a:rPr lang="en-US" dirty="0" smtClean="0"/>
              <a:t>Observed association (or lack thereof) of:</a:t>
            </a:r>
          </a:p>
          <a:p>
            <a:pPr lvl="1"/>
            <a:r>
              <a:rPr lang="en-US" dirty="0" smtClean="0"/>
              <a:t>Shirt color and mood</a:t>
            </a:r>
          </a:p>
          <a:p>
            <a:pPr lvl="1"/>
            <a:r>
              <a:rPr lang="en-US" dirty="0" smtClean="0"/>
              <a:t>Shirt design and gender</a:t>
            </a:r>
          </a:p>
          <a:p>
            <a:pPr lvl="1"/>
            <a:r>
              <a:rPr lang="en-US" dirty="0" smtClean="0"/>
              <a:t>Mood and lunch time</a:t>
            </a:r>
          </a:p>
          <a:p>
            <a:pPr lvl="1"/>
            <a:r>
              <a:rPr lang="en-US" dirty="0" smtClean="0"/>
              <a:t>Shirt color and gender</a:t>
            </a:r>
          </a:p>
          <a:p>
            <a:r>
              <a:rPr lang="en-US" dirty="0" smtClean="0"/>
              <a:t>Testing independence for all variables</a:t>
            </a:r>
            <a:endParaRPr lang="en-US" dirty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evine.t484\AppData\Local\Microsoft\Windows\Temporary Internet Files\Content.IE5\DJMBU8OJ\MC900384014[1].wmf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rot="20226981">
            <a:off x="6543787" y="748313"/>
            <a:ext cx="1881835" cy="1900123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Procedure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Went to lunches (A, B, C, and D)</a:t>
            </a:r>
          </a:p>
          <a:p>
            <a:r>
              <a:rPr lang="en-US" dirty="0" smtClean="0"/>
              <a:t>SRS of lunch tables from cafeteria map– assigned tables numbers</a:t>
            </a:r>
          </a:p>
          <a:p>
            <a:r>
              <a:rPr lang="en-US" dirty="0" smtClean="0"/>
              <a:t>Made data table with categories</a:t>
            </a:r>
          </a:p>
          <a:p>
            <a:pPr lvl="1"/>
            <a:r>
              <a:rPr lang="en-US" dirty="0" smtClean="0"/>
              <a:t>Which lunch, gender, shirt color, shirt type, shirt design, and mood</a:t>
            </a:r>
          </a:p>
          <a:p>
            <a:r>
              <a:rPr lang="en-US" dirty="0" smtClean="0"/>
              <a:t>Went to about four or five tables per lunch and surveyed about six per table</a:t>
            </a:r>
          </a:p>
          <a:p>
            <a:pPr lvl="1"/>
            <a:r>
              <a:rPr lang="en-US" dirty="0" smtClean="0"/>
              <a:t>Tried to survey around 20-25 people per lunch</a:t>
            </a:r>
            <a:endParaRPr lang="en-US" dirty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Procedure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Data Table</a:t>
            </a:r>
          </a:p>
          <a:p>
            <a:pPr lvl="1"/>
            <a:r>
              <a:rPr lang="en-US" dirty="0" smtClean="0"/>
              <a:t>Mood: happy, unhappy, tired, or content</a:t>
            </a:r>
          </a:p>
          <a:p>
            <a:pPr lvl="1"/>
            <a:r>
              <a:rPr lang="en-US" dirty="0" smtClean="0"/>
              <a:t>Shirt type: Long sleeved, short sleeved, or sweatshirt</a:t>
            </a:r>
          </a:p>
          <a:p>
            <a:pPr lvl="1"/>
            <a:r>
              <a:rPr lang="en-US" dirty="0" smtClean="0"/>
              <a:t>Shirt Design: Brand (includes school, colleges, brands, bands, and phrases…), Pattern, Plain, and Sports</a:t>
            </a:r>
            <a:endParaRPr lang="en-US" dirty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Procedure- Tests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Chi Square Test of Independence</a:t>
            </a:r>
          </a:p>
          <a:p>
            <a:pPr lvl="1"/>
            <a:r>
              <a:rPr lang="en-US" dirty="0" smtClean="0"/>
              <a:t>Shirt color and mood</a:t>
            </a:r>
          </a:p>
          <a:p>
            <a:pPr lvl="2"/>
            <a:r>
              <a:rPr lang="en-US" dirty="0" smtClean="0"/>
              <a:t>Ho: There is no relationship between shirt color and mood.</a:t>
            </a:r>
          </a:p>
          <a:p>
            <a:pPr lvl="2"/>
            <a:r>
              <a:rPr lang="en-US" dirty="0" smtClean="0"/>
              <a:t>Ha: There is a relationship between shirt color and mood.</a:t>
            </a:r>
          </a:p>
          <a:p>
            <a:pPr lvl="1"/>
            <a:r>
              <a:rPr lang="en-US" dirty="0" smtClean="0"/>
              <a:t>Shirt Design and gender</a:t>
            </a:r>
          </a:p>
          <a:p>
            <a:pPr lvl="2"/>
            <a:r>
              <a:rPr lang="en-US" dirty="0" smtClean="0"/>
              <a:t>Ho: There is no relationship between shirt design and gender.</a:t>
            </a:r>
          </a:p>
          <a:p>
            <a:pPr lvl="2"/>
            <a:r>
              <a:rPr lang="en-US" dirty="0" smtClean="0"/>
              <a:t>Ha: There is a relationship between shirt and gender.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Procedure- Tests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Mood and Lunch time</a:t>
            </a:r>
          </a:p>
          <a:p>
            <a:pPr lvl="2"/>
            <a:r>
              <a:rPr lang="en-US" smtClean="0"/>
              <a:t>Ho: There </a:t>
            </a:r>
            <a:r>
              <a:rPr lang="en-US" dirty="0" smtClean="0"/>
              <a:t>is no relationship between mood and lunch time.</a:t>
            </a:r>
          </a:p>
          <a:p>
            <a:pPr lvl="2"/>
            <a:r>
              <a:rPr lang="en-US" dirty="0" smtClean="0"/>
              <a:t>Ha: There is a relationship between mood and lunch time.</a:t>
            </a:r>
          </a:p>
          <a:p>
            <a:pPr lvl="1"/>
            <a:r>
              <a:rPr lang="en-US" dirty="0" smtClean="0"/>
              <a:t>Shirt color and gender</a:t>
            </a:r>
          </a:p>
          <a:p>
            <a:pPr lvl="2"/>
            <a:r>
              <a:rPr lang="en-US" dirty="0" smtClean="0"/>
              <a:t>Ho: There is no relationship between mood and lunch time.</a:t>
            </a:r>
          </a:p>
          <a:p>
            <a:pPr lvl="2"/>
            <a:r>
              <a:rPr lang="en-US" dirty="0" smtClean="0"/>
              <a:t>Ha: There is a relationship between mood and lunch time. 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Custom 3">
      <a:dk1>
        <a:srgbClr val="00425A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258</TotalTime>
  <Words>1793</Words>
  <Application>Microsoft Office PowerPoint</Application>
  <PresentationFormat>On-screen Show (4:3)</PresentationFormat>
  <Paragraphs>227</Paragraphs>
  <Slides>35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Metro</vt:lpstr>
      <vt:lpstr>Moodbusters: Fighting Moodiness in CB South Lunches</vt:lpstr>
      <vt:lpstr>Class Activity</vt:lpstr>
      <vt:lpstr>Background</vt:lpstr>
      <vt:lpstr>BUT, Does Mood Affect Color Choice?</vt:lpstr>
      <vt:lpstr>Description</vt:lpstr>
      <vt:lpstr>Procedure</vt:lpstr>
      <vt:lpstr>Procedure Continued</vt:lpstr>
      <vt:lpstr>Procedure- Tests</vt:lpstr>
      <vt:lpstr>Procedure- Tests Continued</vt:lpstr>
      <vt:lpstr>Shirt Color Distribution</vt:lpstr>
      <vt:lpstr>Mood and Shirt Color</vt:lpstr>
      <vt:lpstr>Gender</vt:lpstr>
      <vt:lpstr>Gender and Shirt Color</vt:lpstr>
      <vt:lpstr>Mood and Gender</vt:lpstr>
      <vt:lpstr>Mood and Lunch</vt:lpstr>
      <vt:lpstr>Conclusion from Exploratory Data</vt:lpstr>
      <vt:lpstr>χ2 Test of Independence: Shirt Color &amp; Mood</vt:lpstr>
      <vt:lpstr>χ2 Test of Independence: Shirt Color &amp; Mood</vt:lpstr>
      <vt:lpstr>χ2 Test of Independence: Shirt Color &amp; Mood</vt:lpstr>
      <vt:lpstr>χ2 Test of Independence: Shirt Design &amp; Gender</vt:lpstr>
      <vt:lpstr>χ2 Test of Independence: Shirt Design &amp; Gender</vt:lpstr>
      <vt:lpstr>χ2 Test of Independence: Shirt Design &amp; Gender</vt:lpstr>
      <vt:lpstr>χ2 Test of Independence: Shirt Color &amp; Gender</vt:lpstr>
      <vt:lpstr>χ2 Test of Independence: Shirt Color &amp; Gender</vt:lpstr>
      <vt:lpstr>χ2 Test of Independence: Shirt Color &amp; Gender</vt:lpstr>
      <vt:lpstr>χ2 Test of Independence: Mood &amp; Lunch Time</vt:lpstr>
      <vt:lpstr>χ2 Test of Independence: Mood and Lunch Time</vt:lpstr>
      <vt:lpstr>χ2 Test of Independence: Mood and Lunch Time</vt:lpstr>
      <vt:lpstr>Application</vt:lpstr>
      <vt:lpstr>Bias and Error</vt:lpstr>
      <vt:lpstr>Bias and Error Continued</vt:lpstr>
      <vt:lpstr>Bias and Error Continued</vt:lpstr>
      <vt:lpstr>Personal Opinions/ Conclusions</vt:lpstr>
      <vt:lpstr>Question and Answer</vt:lpstr>
      <vt:lpstr>Works Cited</vt:lpstr>
    </vt:vector>
  </TitlesOfParts>
  <Company>Central Bucks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Moodbusters: Fighting Mood in CB South Lunches</dc:title>
  <dc:creator>Levine.t484</dc:creator>
  <cp:lastModifiedBy>Bridget</cp:lastModifiedBy>
  <cp:revision>39</cp:revision>
  <dcterms:created xsi:type="dcterms:W3CDTF">2011-01-07T16:31:44Z</dcterms:created>
  <dcterms:modified xsi:type="dcterms:W3CDTF">2011-01-09T21:31:08Z</dcterms:modified>
</cp:coreProperties>
</file>